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76" r:id="rId4"/>
    <p:sldId id="259" r:id="rId5"/>
    <p:sldId id="285" r:id="rId6"/>
    <p:sldId id="260" r:id="rId7"/>
    <p:sldId id="284" r:id="rId8"/>
    <p:sldId id="261" r:id="rId9"/>
    <p:sldId id="273" r:id="rId10"/>
    <p:sldId id="263" r:id="rId11"/>
    <p:sldId id="266" r:id="rId12"/>
    <p:sldId id="281" r:id="rId13"/>
    <p:sldId id="280" r:id="rId14"/>
    <p:sldId id="278" r:id="rId15"/>
    <p:sldId id="272" r:id="rId16"/>
    <p:sldId id="286" r:id="rId17"/>
    <p:sldId id="287" r:id="rId18"/>
    <p:sldId id="270" r:id="rId19"/>
    <p:sldId id="288" r:id="rId20"/>
    <p:sldId id="271" r:id="rId21"/>
    <p:sldId id="279" r:id="rId22"/>
    <p:sldId id="264" r:id="rId23"/>
    <p:sldId id="265" r:id="rId24"/>
    <p:sldId id="274" r:id="rId25"/>
    <p:sldId id="275" r:id="rId26"/>
  </p:sldIdLst>
  <p:sldSz cx="12192000" cy="6858000"/>
  <p:notesSz cx="6858000" cy="9144000"/>
  <p:embeddedFontLst>
    <p:embeddedFont>
      <p:font typeface="Nunito Sans" pitchFamily="2" charset="0"/>
      <p:regular r:id="rId28"/>
      <p:bold r:id="rId29"/>
      <p:italic r:id="rId30"/>
      <p:boldItalic r:id="rId31"/>
    </p:embeddedFont>
    <p:embeddedFont>
      <p:font typeface="Nunito Sans Black" pitchFamily="2" charset="0"/>
      <p:bold r:id="rId32"/>
      <p:boldItalic r:id="rId33"/>
    </p:embeddedFont>
    <p:embeddedFont>
      <p:font typeface="Open Sans" panose="020B06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HUEWb/UuKV1+8DDjlI+7uDxf7s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metria Diseñ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4660"/>
  </p:normalViewPr>
  <p:slideViewPr>
    <p:cSldViewPr snapToGrid="0">
      <p:cViewPr varScale="1">
        <p:scale>
          <a:sx n="65" d="100"/>
          <a:sy n="65" d="100"/>
        </p:scale>
        <p:origin x="840"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1-26T17:23:37.114" idx="1">
    <p:pos x="7776" y="0"/>
    <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I2Lgxo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 </a:t>
            </a:r>
            <a:endParaRPr dirty="0"/>
          </a:p>
        </p:txBody>
      </p:sp>
      <p:sp>
        <p:nvSpPr>
          <p:cNvPr id="209" name="Google Shape;2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5278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6966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 name="Google Shape;17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0100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 </a:t>
            </a:r>
            <a:endParaRPr dirty="0"/>
          </a:p>
        </p:txBody>
      </p:sp>
      <p:sp>
        <p:nvSpPr>
          <p:cNvPr id="209" name="Google Shape;2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15</a:t>
            </a:fld>
            <a:endParaRPr/>
          </a:p>
        </p:txBody>
      </p:sp>
    </p:spTree>
    <p:extLst>
      <p:ext uri="{BB962C8B-B14F-4D97-AF65-F5344CB8AC3E}">
        <p14:creationId xmlns:p14="http://schemas.microsoft.com/office/powerpoint/2010/main" val="8171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77914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63349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55273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 name="Google Shape;17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1541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 </a:t>
            </a:r>
            <a:endParaRPr dirty="0"/>
          </a:p>
        </p:txBody>
      </p:sp>
      <p:sp>
        <p:nvSpPr>
          <p:cNvPr id="209" name="Google Shape;2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20</a:t>
            </a:fld>
            <a:endParaRPr/>
          </a:p>
        </p:txBody>
      </p:sp>
    </p:spTree>
    <p:extLst>
      <p:ext uri="{BB962C8B-B14F-4D97-AF65-F5344CB8AC3E}">
        <p14:creationId xmlns:p14="http://schemas.microsoft.com/office/powerpoint/2010/main" val="268938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21</a:t>
            </a:fld>
            <a:endParaRPr/>
          </a:p>
        </p:txBody>
      </p:sp>
    </p:spTree>
    <p:extLst>
      <p:ext uri="{BB962C8B-B14F-4D97-AF65-F5344CB8AC3E}">
        <p14:creationId xmlns:p14="http://schemas.microsoft.com/office/powerpoint/2010/main" val="208426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6172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 </a:t>
            </a:r>
            <a:endParaRPr dirty="0"/>
          </a:p>
        </p:txBody>
      </p:sp>
      <p:sp>
        <p:nvSpPr>
          <p:cNvPr id="209" name="Google Shape;2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25</a:t>
            </a:fld>
            <a:endParaRPr/>
          </a:p>
        </p:txBody>
      </p:sp>
    </p:spTree>
    <p:extLst>
      <p:ext uri="{BB962C8B-B14F-4D97-AF65-F5344CB8AC3E}">
        <p14:creationId xmlns:p14="http://schemas.microsoft.com/office/powerpoint/2010/main" val="310501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Answers to the comprehension questions: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CO"/>
              <a:t>1. Bob's main concern regarding robots and automation is that they will take over jobs, leading to unemployment and potentially causing societal upheaval.</a:t>
            </a:r>
            <a:endParaRPr/>
          </a:p>
          <a:p>
            <a:pPr marL="0" lvl="0" indent="0" algn="l" rtl="0">
              <a:lnSpc>
                <a:spcPct val="100000"/>
              </a:lnSpc>
              <a:spcBef>
                <a:spcPts val="0"/>
              </a:spcBef>
              <a:spcAft>
                <a:spcPts val="0"/>
              </a:spcAft>
              <a:buSzPts val="1400"/>
              <a:buNone/>
            </a:pPr>
            <a:r>
              <a:rPr lang="es-CO"/>
              <a:t>2. The speaker counters Bob's concerns by pointing out that technological advancements have historically led to increased efficiency and prosperity, and that humans have adapted to these changes by learning new skills.</a:t>
            </a:r>
            <a:endParaRPr/>
          </a:p>
          <a:p>
            <a:pPr marL="0" lvl="0" indent="0" algn="l" rtl="0">
              <a:lnSpc>
                <a:spcPct val="100000"/>
              </a:lnSpc>
              <a:spcBef>
                <a:spcPts val="0"/>
              </a:spcBef>
              <a:spcAft>
                <a:spcPts val="0"/>
              </a:spcAft>
              <a:buSzPts val="1400"/>
              <a:buNone/>
            </a:pPr>
            <a:r>
              <a:rPr lang="es-CO"/>
              <a:t>3. The speaker uses the example of the Industrial Revolution to illustrate the impact of technological advancements on employment, highlighting how automation has led to fewer people working fewer hours to achieve greater prosperity.</a:t>
            </a:r>
            <a:endParaRPr/>
          </a:p>
          <a:p>
            <a:pPr marL="0" lvl="0" indent="0" algn="l" rtl="0">
              <a:lnSpc>
                <a:spcPct val="100000"/>
              </a:lnSpc>
              <a:spcBef>
                <a:spcPts val="0"/>
              </a:spcBef>
              <a:spcAft>
                <a:spcPts val="0"/>
              </a:spcAft>
              <a:buSzPts val="1400"/>
              <a:buNone/>
            </a:pPr>
            <a:r>
              <a:rPr lang="es-CO"/>
              <a:t>4. Some benefits of automation mentioned in the text include increased efficiency, reduced workload, and the ability to perform tasks that are difficult, dirty, dangerous, or time-consuming.</a:t>
            </a:r>
            <a:endParaRPr/>
          </a:p>
          <a:p>
            <a:pPr marL="0" lvl="0" indent="0" algn="l" rtl="0">
              <a:lnSpc>
                <a:spcPct val="100000"/>
              </a:lnSpc>
              <a:spcBef>
                <a:spcPts val="0"/>
              </a:spcBef>
              <a:spcAft>
                <a:spcPts val="0"/>
              </a:spcAft>
              <a:buSzPts val="1400"/>
              <a:buNone/>
            </a:pPr>
            <a:r>
              <a:rPr lang="es-CO"/>
              <a:t>5. The speaker suggests that humans adapt to technological advancements by learning new skills and finding new opportunities, ultimately benefiting from having their previous jobs done by machines.</a:t>
            </a:r>
            <a:endParaRPr/>
          </a:p>
        </p:txBody>
      </p:sp>
      <p:sp>
        <p:nvSpPr>
          <p:cNvPr id="194" name="Google Shape;19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3171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Video: https://www.youtube.com/watch?v=JMOOG7rWTPg&amp;ab_channel=TrippandTyler </a:t>
            </a:r>
            <a:endParaRPr/>
          </a:p>
        </p:txBody>
      </p:sp>
      <p:sp>
        <p:nvSpPr>
          <p:cNvPr id="164" name="Google Shape;16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Video: https://www.youtube.com/watch?v=JMOOG7rWTPg&amp;ab_channel=TrippandTyler </a:t>
            </a:r>
            <a:endParaRPr/>
          </a:p>
        </p:txBody>
      </p:sp>
      <p:sp>
        <p:nvSpPr>
          <p:cNvPr id="164" name="Google Shape;16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70166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Answers to the comprehension questions: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CO"/>
              <a:t>1. Bob's main concern regarding robots and automation is that they will take over jobs, leading to unemployment and potentially causing societal upheaval.</a:t>
            </a:r>
            <a:endParaRPr/>
          </a:p>
          <a:p>
            <a:pPr marL="0" lvl="0" indent="0" algn="l" rtl="0">
              <a:lnSpc>
                <a:spcPct val="100000"/>
              </a:lnSpc>
              <a:spcBef>
                <a:spcPts val="0"/>
              </a:spcBef>
              <a:spcAft>
                <a:spcPts val="0"/>
              </a:spcAft>
              <a:buSzPts val="1400"/>
              <a:buNone/>
            </a:pPr>
            <a:r>
              <a:rPr lang="es-CO"/>
              <a:t>2. The speaker counters Bob's concerns by pointing out that technological advancements have historically led to increased efficiency and prosperity, and that humans have adapted to these changes by learning new skills.</a:t>
            </a:r>
            <a:endParaRPr/>
          </a:p>
          <a:p>
            <a:pPr marL="0" lvl="0" indent="0" algn="l" rtl="0">
              <a:lnSpc>
                <a:spcPct val="100000"/>
              </a:lnSpc>
              <a:spcBef>
                <a:spcPts val="0"/>
              </a:spcBef>
              <a:spcAft>
                <a:spcPts val="0"/>
              </a:spcAft>
              <a:buSzPts val="1400"/>
              <a:buNone/>
            </a:pPr>
            <a:r>
              <a:rPr lang="es-CO"/>
              <a:t>3. The speaker uses the example of the Industrial Revolution to illustrate the impact of technological advancements on employment, highlighting how automation has led to fewer people working fewer hours to achieve greater prosperity.</a:t>
            </a:r>
            <a:endParaRPr/>
          </a:p>
          <a:p>
            <a:pPr marL="0" lvl="0" indent="0" algn="l" rtl="0">
              <a:lnSpc>
                <a:spcPct val="100000"/>
              </a:lnSpc>
              <a:spcBef>
                <a:spcPts val="0"/>
              </a:spcBef>
              <a:spcAft>
                <a:spcPts val="0"/>
              </a:spcAft>
              <a:buSzPts val="1400"/>
              <a:buNone/>
            </a:pPr>
            <a:r>
              <a:rPr lang="es-CO"/>
              <a:t>4. Some benefits of automation mentioned in the text include increased efficiency, reduced workload, and the ability to perform tasks that are difficult, dirty, dangerous, or time-consuming.</a:t>
            </a:r>
            <a:endParaRPr/>
          </a:p>
          <a:p>
            <a:pPr marL="0" lvl="0" indent="0" algn="l" rtl="0">
              <a:lnSpc>
                <a:spcPct val="100000"/>
              </a:lnSpc>
              <a:spcBef>
                <a:spcPts val="0"/>
              </a:spcBef>
              <a:spcAft>
                <a:spcPts val="0"/>
              </a:spcAft>
              <a:buSzPts val="1400"/>
              <a:buNone/>
            </a:pPr>
            <a:r>
              <a:rPr lang="es-CO"/>
              <a:t>5. The speaker suggests that humans adapt to technological advancements by learning new skills and finding new opportunities, ultimately benefiting from having their previous jobs done by machines.</a:t>
            </a:r>
            <a:endParaRPr/>
          </a:p>
        </p:txBody>
      </p:sp>
      <p:sp>
        <p:nvSpPr>
          <p:cNvPr id="179" name="Google Shape;1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2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hyperlink" Target="https://es.educaplay.com/recursos-educativos/18526914-daily_meetings_part_1.html" TargetMode="External"/><Relationship Id="rId3"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jpg"/><Relationship Id="rId7"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create.kahoot.it/details/deac8f51-0258-4236-b211-d2883c586d7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s://en.islcollective.com/english-esl-video-lessons/a-video-conference-call-in-real-life/283635" TargetMode="External"/><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s-CO" sz="7000" b="1" i="0" u="none" strike="noStrike" cap="none">
                <a:solidFill>
                  <a:schemeClr val="lt1"/>
                </a:solidFill>
                <a:latin typeface="Nunito Sans Black"/>
                <a:ea typeface="Nunito Sans Black"/>
                <a:cs typeface="Nunito Sans Black"/>
                <a:sym typeface="Nunito Sans Black"/>
              </a:rPr>
              <a:t>Bootcamp</a:t>
            </a:r>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chemeClr val="lt1"/>
                </a:solidFill>
                <a:latin typeface="Nunito Sans Black"/>
                <a:ea typeface="Nunito Sans Black"/>
                <a:cs typeface="Nunito Sans Black"/>
                <a:sym typeface="Nunito Sans Black"/>
              </a:rPr>
              <a:t>Daily Meetings</a:t>
            </a:r>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4545327" y="4447770"/>
            <a:ext cx="2820003"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2400" b="0" i="0" u="none" strike="noStrike" cap="none" dirty="0">
                <a:solidFill>
                  <a:srgbClr val="D2A6FF"/>
                </a:solidFill>
                <a:latin typeface="Arial"/>
                <a:ea typeface="Arial"/>
                <a:cs typeface="Arial"/>
                <a:sym typeface="Arial"/>
              </a:rPr>
              <a:t>Basic </a:t>
            </a:r>
            <a:r>
              <a:rPr lang="es-CO" sz="2400" b="0" i="0" u="none" strike="noStrike" cap="none" dirty="0" err="1">
                <a:solidFill>
                  <a:srgbClr val="D2A6FF"/>
                </a:solidFill>
                <a:latin typeface="Arial"/>
                <a:ea typeface="Arial"/>
                <a:cs typeface="Arial"/>
                <a:sym typeface="Arial"/>
              </a:rPr>
              <a:t>Level</a:t>
            </a:r>
            <a:endParaRPr sz="2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400" dirty="0">
                <a:solidFill>
                  <a:srgbClr val="D2A6FF"/>
                </a:solidFill>
              </a:rPr>
              <a:t>Carolina </a:t>
            </a:r>
            <a:r>
              <a:rPr lang="es-CO" sz="2400" dirty="0" err="1">
                <a:solidFill>
                  <a:srgbClr val="D2A6FF"/>
                </a:solidFill>
              </a:rPr>
              <a:t>Gom</a:t>
            </a:r>
            <a:r>
              <a:rPr lang="es-CO" sz="2400" b="0" i="0" u="none" strike="noStrike" cap="none" dirty="0" err="1">
                <a:solidFill>
                  <a:srgbClr val="D2A6FF"/>
                </a:solidFill>
                <a:latin typeface="Arial"/>
                <a:ea typeface="Arial"/>
                <a:cs typeface="Arial"/>
                <a:sym typeface="Arial"/>
              </a:rPr>
              <a:t>ez</a:t>
            </a:r>
            <a:r>
              <a:rPr lang="es-CO" sz="2400" b="0" i="0" u="none" strike="noStrike" cap="none" dirty="0">
                <a:solidFill>
                  <a:srgbClr val="D2A6FF"/>
                </a:solidFill>
                <a:latin typeface="Arial"/>
                <a:ea typeface="Arial"/>
                <a:cs typeface="Arial"/>
                <a:sym typeface="Arial"/>
              </a:rPr>
              <a:t> M.</a:t>
            </a:r>
            <a:endParaRPr sz="2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400" b="0" i="0" u="none" strike="noStrike" cap="none" dirty="0">
                <a:solidFill>
                  <a:srgbClr val="D2A6FF"/>
                </a:solidFill>
                <a:latin typeface="Arial"/>
                <a:ea typeface="Arial"/>
                <a:cs typeface="Arial"/>
                <a:sym typeface="Arial"/>
              </a:rPr>
              <a:t>May 28th, 2024</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212" name="Google Shape;212;p31"/>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31"/>
          <p:cNvSpPr/>
          <p:nvPr/>
        </p:nvSpPr>
        <p:spPr>
          <a:xfrm>
            <a:off x="6575032" y="1975185"/>
            <a:ext cx="3879073"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31"/>
          <p:cNvSpPr txBox="1"/>
          <p:nvPr/>
        </p:nvSpPr>
        <p:spPr>
          <a:xfrm>
            <a:off x="7092144" y="1840784"/>
            <a:ext cx="284484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Reading</a:t>
            </a:r>
            <a:endParaRPr sz="1400" b="0" i="0" u="none" strike="noStrike" cap="none" dirty="0">
              <a:solidFill>
                <a:srgbClr val="000000"/>
              </a:solidFill>
              <a:latin typeface="Arial"/>
              <a:ea typeface="Arial"/>
              <a:cs typeface="Arial"/>
              <a:sym typeface="Arial"/>
            </a:endParaRPr>
          </a:p>
        </p:txBody>
      </p:sp>
      <p:grpSp>
        <p:nvGrpSpPr>
          <p:cNvPr id="215" name="Google Shape;215;p31"/>
          <p:cNvGrpSpPr/>
          <p:nvPr/>
        </p:nvGrpSpPr>
        <p:grpSpPr>
          <a:xfrm>
            <a:off x="601045" y="195198"/>
            <a:ext cx="10989910" cy="770002"/>
            <a:chOff x="626478" y="195198"/>
            <a:chExt cx="10989910" cy="770002"/>
          </a:xfrm>
        </p:grpSpPr>
        <p:pic>
          <p:nvPicPr>
            <p:cNvPr id="216" name="Google Shape;216;p31"/>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17" name="Google Shape;217;p31"/>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18" name="Google Shape;218;p31"/>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219" name="Google Shape;219;p31"/>
          <p:cNvSpPr txBox="1"/>
          <p:nvPr/>
        </p:nvSpPr>
        <p:spPr>
          <a:xfrm>
            <a:off x="6419074" y="3128302"/>
            <a:ext cx="5474641" cy="19389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s-CO" sz="2400" b="0" i="0" u="none" strike="noStrike" cap="none" dirty="0" err="1">
                <a:solidFill>
                  <a:srgbClr val="001059"/>
                </a:solidFill>
                <a:latin typeface="Nunito Sans"/>
                <a:ea typeface="Nunito Sans"/>
                <a:cs typeface="Nunito Sans"/>
                <a:sym typeface="Nunito Sans"/>
              </a:rPr>
              <a:t>Read</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the</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article</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Daily</a:t>
            </a:r>
            <a:r>
              <a:rPr lang="es-CO" sz="2400" b="0" i="0" u="none" strike="noStrike" cap="none" dirty="0">
                <a:solidFill>
                  <a:srgbClr val="001059"/>
                </a:solidFill>
                <a:latin typeface="Nunito Sans"/>
                <a:ea typeface="Nunito Sans"/>
                <a:cs typeface="Nunito Sans"/>
                <a:sym typeface="Nunito Sans"/>
              </a:rPr>
              <a:t> Meetings”.</a:t>
            </a:r>
            <a:endParaRPr dirty="0"/>
          </a:p>
          <a:p>
            <a:pPr marL="342900" marR="0" lvl="0" indent="-190500" algn="l" rtl="0">
              <a:lnSpc>
                <a:spcPct val="100000"/>
              </a:lnSpc>
              <a:spcBef>
                <a:spcPts val="0"/>
              </a:spcBef>
              <a:spcAft>
                <a:spcPts val="0"/>
              </a:spcAft>
              <a:buClr>
                <a:srgbClr val="000000"/>
              </a:buClr>
              <a:buSzPts val="2400"/>
              <a:buFont typeface="Arial"/>
              <a:buNone/>
            </a:pPr>
            <a:endParaRPr sz="2400" b="0" i="0" u="none" strike="noStrike" cap="none" dirty="0">
              <a:solidFill>
                <a:srgbClr val="001059"/>
              </a:solidFill>
              <a:latin typeface="Nunito Sans"/>
              <a:ea typeface="Nunito Sans"/>
              <a:cs typeface="Nunito Sans"/>
              <a:sym typeface="Nunito Sans"/>
            </a:endParaRPr>
          </a:p>
          <a:p>
            <a:pPr marL="342900" marR="0" lvl="0" indent="-342900" algn="l" rtl="0">
              <a:lnSpc>
                <a:spcPct val="100000"/>
              </a:lnSpc>
              <a:spcBef>
                <a:spcPts val="0"/>
              </a:spcBef>
              <a:spcAft>
                <a:spcPts val="0"/>
              </a:spcAft>
              <a:buClr>
                <a:srgbClr val="000000"/>
              </a:buClr>
              <a:buSzPts val="2400"/>
              <a:buFont typeface="Arial"/>
              <a:buChar char="•"/>
            </a:pPr>
            <a:r>
              <a:rPr lang="es-CO" sz="2400" b="0" i="0" u="none" strike="noStrike" cap="none" dirty="0" err="1">
                <a:solidFill>
                  <a:srgbClr val="001059"/>
                </a:solidFill>
                <a:latin typeface="Nunito Sans"/>
                <a:ea typeface="Nunito Sans"/>
                <a:cs typeface="Nunito Sans"/>
                <a:sym typeface="Nunito Sans"/>
              </a:rPr>
              <a:t>List</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down</a:t>
            </a:r>
            <a:r>
              <a:rPr lang="es-CO" sz="2400" b="0" i="0" u="none" strike="noStrike" cap="none" dirty="0">
                <a:solidFill>
                  <a:srgbClr val="001059"/>
                </a:solidFill>
                <a:latin typeface="Nunito Sans"/>
                <a:ea typeface="Nunito Sans"/>
                <a:cs typeface="Nunito Sans"/>
                <a:sym typeface="Nunito Sans"/>
              </a:rPr>
              <a:t> new </a:t>
            </a:r>
            <a:r>
              <a:rPr lang="es-CO" sz="2400" b="0" i="0" u="none" strike="noStrike" cap="none" dirty="0" err="1">
                <a:solidFill>
                  <a:srgbClr val="001059"/>
                </a:solidFill>
                <a:latin typeface="Nunito Sans"/>
                <a:ea typeface="Nunito Sans"/>
                <a:cs typeface="Nunito Sans"/>
                <a:sym typeface="Nunito Sans"/>
              </a:rPr>
              <a:t>vocabulary</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for</a:t>
            </a:r>
            <a:r>
              <a:rPr lang="es-CO" sz="2400" b="0" i="0" u="none" strike="noStrike" cap="none" dirty="0">
                <a:solidFill>
                  <a:srgbClr val="001059"/>
                </a:solidFill>
                <a:latin typeface="Nunito Sans"/>
                <a:ea typeface="Nunito Sans"/>
                <a:cs typeface="Nunito Sans"/>
                <a:sym typeface="Nunito Sans"/>
              </a:rPr>
              <a:t> </a:t>
            </a:r>
            <a:r>
              <a:rPr lang="es-CO" sz="2400" b="0" i="0" u="none" strike="noStrike" cap="none" dirty="0" err="1">
                <a:solidFill>
                  <a:srgbClr val="001059"/>
                </a:solidFill>
                <a:latin typeface="Nunito Sans"/>
                <a:ea typeface="Nunito Sans"/>
                <a:cs typeface="Nunito Sans"/>
                <a:sym typeface="Nunito Sans"/>
              </a:rPr>
              <a:t>you</a:t>
            </a:r>
            <a:r>
              <a:rPr lang="es-CO" sz="2400" dirty="0">
                <a:solidFill>
                  <a:srgbClr val="001059"/>
                </a:solidFill>
                <a:latin typeface="Nunito Sans"/>
                <a:ea typeface="Nunito Sans"/>
                <a:cs typeface="Nunito Sans"/>
                <a:sym typeface="Nunito Sans"/>
              </a:rPr>
              <a:t>: </a:t>
            </a:r>
            <a:r>
              <a:rPr lang="en-US" sz="2400" dirty="0">
                <a:solidFill>
                  <a:srgbClr val="001059"/>
                </a:solidFill>
                <a:latin typeface="Nunito Sans"/>
                <a:ea typeface="Nunito Sans"/>
                <a:cs typeface="Nunito Sans"/>
                <a:sym typeface="Nunito Sans"/>
              </a:rPr>
              <a:t>(5 words, their meaning and  examples).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112542" y="-129469"/>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2431898" y="1036610"/>
            <a:ext cx="7553288"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2512590" y="1036610"/>
            <a:ext cx="724751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ea typeface="Nunito Sans Black"/>
                <a:cs typeface="Nunito Sans Black"/>
                <a:sym typeface="Nunito Sans Black"/>
              </a:rPr>
              <a:t>DAILY MEETINGS PART 1</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2964926" y="1911364"/>
            <a:ext cx="6487231" cy="446559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just">
              <a:lnSpc>
                <a:spcPct val="107000"/>
              </a:lnSpc>
              <a:spcAft>
                <a:spcPts val="800"/>
              </a:spcAft>
            </a:pPr>
            <a:r>
              <a:rPr lang="en-US" sz="2000" b="1" kern="100" dirty="0">
                <a:solidFill>
                  <a:srgbClr val="002060"/>
                </a:solidFill>
                <a:effectLst/>
                <a:latin typeface="Nunito Sans" pitchFamily="2" charset="0"/>
                <a:ea typeface="Calibri" panose="020F0502020204030204" pitchFamily="34" charset="0"/>
                <a:cs typeface="Times New Roman" panose="02020603050405020304" pitchFamily="18" charset="0"/>
              </a:rPr>
              <a:t>Mastering </a:t>
            </a:r>
            <a:r>
              <a:rPr lang="en-US" sz="2000" b="1" kern="100" dirty="0">
                <a:solidFill>
                  <a:srgbClr val="002060"/>
                </a:solidFill>
                <a:latin typeface="Nunito Sans" pitchFamily="2" charset="0"/>
                <a:ea typeface="Calibri" panose="020F0502020204030204" pitchFamily="34" charset="0"/>
                <a:cs typeface="Times New Roman" panose="02020603050405020304" pitchFamily="18" charset="0"/>
              </a:rPr>
              <a:t>Virtual</a:t>
            </a:r>
            <a:r>
              <a:rPr lang="en-US" sz="2000" b="1" kern="100" dirty="0">
                <a:solidFill>
                  <a:srgbClr val="002060"/>
                </a:solidFill>
                <a:effectLst/>
                <a:latin typeface="Nunito Sans" pitchFamily="2" charset="0"/>
                <a:ea typeface="Calibri" panose="020F0502020204030204" pitchFamily="34" charset="0"/>
                <a:cs typeface="Times New Roman" panose="02020603050405020304" pitchFamily="18" charset="0"/>
              </a:rPr>
              <a:t> Meetings in the world of IT</a:t>
            </a:r>
            <a:endParaRPr lang="en-US" sz="2000" b="1" kern="100" dirty="0">
              <a:solidFill>
                <a:srgbClr val="002060"/>
              </a:solidFill>
              <a:latin typeface="Nunito Sans" pitchFamily="2"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kern="100" dirty="0">
                <a:solidFill>
                  <a:srgbClr val="002060"/>
                </a:solidFill>
                <a:effectLst/>
                <a:latin typeface="Nunito Sans" pitchFamily="2" charset="0"/>
                <a:ea typeface="Calibri" panose="020F0502020204030204" pitchFamily="34" charset="0"/>
                <a:cs typeface="Times New Roman" panose="02020603050405020304" pitchFamily="18" charset="0"/>
              </a:rPr>
              <a:t>A virtual meeting is a business meeting that’s held virtually, where the meeting participants aren't in the same physical room, but are instead meeting together at the same time from different locations through the use of technology. Depending on the needs of the meeting participants, virtual meetings can be set up with </a:t>
            </a:r>
            <a:r>
              <a:rPr lang="en-US" sz="2000" u="sng" kern="100" dirty="0">
                <a:solidFill>
                  <a:srgbClr val="002060"/>
                </a:solidFill>
                <a:effectLst/>
                <a:latin typeface="Nunito Sans" pitchFamily="2" charset="0"/>
                <a:ea typeface="Calibri" panose="020F0502020204030204" pitchFamily="34" charset="0"/>
                <a:cs typeface="Times New Roman" panose="02020603050405020304" pitchFamily="18" charset="0"/>
              </a:rPr>
              <a:t>audio only</a:t>
            </a:r>
            <a:r>
              <a:rPr lang="en-US" sz="2000" kern="100" dirty="0">
                <a:solidFill>
                  <a:srgbClr val="002060"/>
                </a:solidFill>
                <a:effectLst/>
                <a:latin typeface="Nunito Sans" pitchFamily="2" charset="0"/>
                <a:ea typeface="Calibri" panose="020F0502020204030204" pitchFamily="34" charset="0"/>
                <a:cs typeface="Times New Roman" panose="02020603050405020304" pitchFamily="18" charset="0"/>
              </a:rPr>
              <a:t> or </a:t>
            </a:r>
            <a:r>
              <a:rPr lang="en-US" sz="2000" u="sng" kern="100" dirty="0">
                <a:solidFill>
                  <a:srgbClr val="002060"/>
                </a:solidFill>
                <a:effectLst/>
                <a:latin typeface="Nunito Sans" pitchFamily="2" charset="0"/>
                <a:ea typeface="Calibri" panose="020F0502020204030204" pitchFamily="34" charset="0"/>
                <a:cs typeface="Times New Roman" panose="02020603050405020304" pitchFamily="18" charset="0"/>
              </a:rPr>
              <a:t>with audio and video </a:t>
            </a:r>
            <a:r>
              <a:rPr lang="en-US" sz="2000" kern="100" dirty="0">
                <a:solidFill>
                  <a:srgbClr val="002060"/>
                </a:solidFill>
                <a:effectLst/>
                <a:latin typeface="Nunito Sans" pitchFamily="2" charset="0"/>
                <a:ea typeface="Calibri" panose="020F0502020204030204" pitchFamily="34" charset="0"/>
                <a:cs typeface="Times New Roman" panose="02020603050405020304" pitchFamily="18" charset="0"/>
              </a:rPr>
              <a:t>for a more interactive experience.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420476"/>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968151" y="390743"/>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DAILY MEETINGS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601045" y="1160399"/>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Here are the primary advantages of virtual meetings:</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Virtual meetings, especially those with video, are increasingly preferred by employees as a primary means of communication. Virtual meetings are shown to improve engagement and connection between employees, increase flexibility in the workday, and maximize productivity. In addition, companies that incorporate virtual meetings benefit in the following ways:</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Employees with illnesses stay out of the office</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Employees may feel the need to return to work before they fully recover from an illness, which can put other employees at risk. </a:t>
            </a:r>
            <a:endParaRPr kumimoji="0" lang="es-CO"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endParaRPr>
          </a:p>
        </p:txBody>
      </p:sp>
      <p:sp>
        <p:nvSpPr>
          <p:cNvPr id="2" name="Google Shape;199;p6">
            <a:extLst>
              <a:ext uri="{FF2B5EF4-FFF2-40B4-BE49-F238E27FC236}">
                <a16:creationId xmlns:a16="http://schemas.microsoft.com/office/drawing/2014/main" id="{5643821A-31B9-31B7-952B-6FC11A2C43A9}"/>
              </a:ext>
            </a:extLst>
          </p:cNvPr>
          <p:cNvSpPr/>
          <p:nvPr/>
        </p:nvSpPr>
        <p:spPr>
          <a:xfrm>
            <a:off x="6650535" y="986149"/>
            <a:ext cx="5193721" cy="567665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With virtual meetings, employees can keep up with work projects without jeopardizing the health of their coworkers. </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Companies minimize travel costs and downtime</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rPr>
              <a:t>With in-person meetings, key stakeholders from different geographic locations must pay for travel arrangements and lose valuable work time traveling to different cities. Fortunately, anyone from your company can attend a virtual meeting with just a few mouse clicks.</a:t>
            </a:r>
            <a:endParaRPr kumimoji="0" lang="es-CO" sz="1800" b="0" i="0" u="none" strike="noStrike" kern="100" cap="none" spc="0" normalizeH="0" baseline="0" noProof="0" dirty="0">
              <a:ln>
                <a:noFill/>
              </a:ln>
              <a:solidFill>
                <a:srgbClr val="002060"/>
              </a:solidFill>
              <a:effectLst/>
              <a:uLnTx/>
              <a:uFillTx/>
              <a:latin typeface="Nunito Sans" pitchFamily="2"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52614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420476"/>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968151" y="390743"/>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DAILY MEETINGS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347744" y="1073273"/>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2060"/>
                </a:solidFill>
                <a:effectLst/>
                <a:uLnTx/>
                <a:uFillTx/>
                <a:latin typeface="Nunito Sans" pitchFamily="2" charset="0"/>
                <a:cs typeface="Arial"/>
                <a:sym typeface="Arial"/>
              </a:rPr>
              <a:t>Employees feel connected and included</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rgbClr val="002060"/>
              </a:solidFill>
              <a:effectLst/>
              <a:uLnTx/>
              <a:uFillTx/>
              <a:latin typeface="Nunito Sans" pitchFamily="2"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2060"/>
                </a:solidFill>
                <a:effectLst/>
                <a:uLnTx/>
                <a:uFillTx/>
                <a:latin typeface="Nunito Sans" pitchFamily="2" charset="0"/>
                <a:cs typeface="Arial"/>
                <a:sym typeface="Arial"/>
              </a:rPr>
              <a:t>Working remotely can leave employees feeling disconnected from their work team and overlooked by managers. Virtual meetings can help reconnect your team and give employees an opportunity to collaborate on work projects. </a:t>
            </a:r>
            <a:br>
              <a:rPr kumimoji="0" lang="en-US" sz="2000" b="0" i="0" u="none" strike="noStrike" kern="0" cap="none" spc="0" normalizeH="0" baseline="0" noProof="0" dirty="0">
                <a:ln>
                  <a:noFill/>
                </a:ln>
                <a:solidFill>
                  <a:srgbClr val="002060"/>
                </a:solidFill>
                <a:effectLst/>
                <a:highlight>
                  <a:srgbClr val="FFFFFF"/>
                </a:highlight>
                <a:uLnTx/>
                <a:uFillTx/>
                <a:latin typeface="Nunito Sans" pitchFamily="2" charset="0"/>
                <a:cs typeface="Arial"/>
                <a:sym typeface="Arial"/>
              </a:rPr>
            </a:br>
            <a:endParaRPr kumimoji="0" lang="en-US" sz="2000" b="0" i="0" u="none" strike="noStrike" kern="0" cap="none" spc="0" normalizeH="0" baseline="0" noProof="0" dirty="0">
              <a:ln>
                <a:noFill/>
              </a:ln>
              <a:solidFill>
                <a:srgbClr val="002060"/>
              </a:solidFill>
              <a:effectLst/>
              <a:highlight>
                <a:srgbClr val="FFFFFF"/>
              </a:highlight>
              <a:uLnTx/>
              <a:uFillTx/>
              <a:latin typeface="Nunito Sans" pitchFamily="2" charset="0"/>
              <a:cs typeface="Arial"/>
              <a:sym typeface="Arial"/>
            </a:endParaRPr>
          </a:p>
        </p:txBody>
      </p:sp>
      <p:sp>
        <p:nvSpPr>
          <p:cNvPr id="2" name="Google Shape;199;p6">
            <a:extLst>
              <a:ext uri="{FF2B5EF4-FFF2-40B4-BE49-F238E27FC236}">
                <a16:creationId xmlns:a16="http://schemas.microsoft.com/office/drawing/2014/main" id="{5643821A-31B9-31B7-952B-6FC11A2C43A9}"/>
              </a:ext>
            </a:extLst>
          </p:cNvPr>
          <p:cNvSpPr/>
          <p:nvPr/>
        </p:nvSpPr>
        <p:spPr>
          <a:xfrm>
            <a:off x="6650535" y="986149"/>
            <a:ext cx="5193721" cy="567665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2060"/>
                </a:solidFill>
                <a:effectLst/>
                <a:uLnTx/>
                <a:uFillTx/>
                <a:latin typeface="Nunito Sans" pitchFamily="2" charset="0"/>
                <a:cs typeface="Arial"/>
                <a:sym typeface="Arial"/>
              </a:rPr>
              <a:t>Technology becomes familiar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2060"/>
              </a:solidFill>
              <a:effectLst/>
              <a:uLnTx/>
              <a:uFillTx/>
              <a:latin typeface="Nunito Sans" pitchFamily="2"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2060"/>
                </a:solidFill>
                <a:effectLst/>
                <a:uLnTx/>
                <a:uFillTx/>
                <a:latin typeface="Nunito Sans" pitchFamily="2" charset="0"/>
                <a:cs typeface="Arial"/>
                <a:sym typeface="Arial"/>
              </a:rPr>
              <a:t>When working in different offices or conference rooms, you may be working with different computers, conference systems, or devices in each location. Since employees generally use their own equipment for virtual meetings, the technology becomes more familiar for everyone on your team, allowing you to minimize downtime due to technical issues.</a:t>
            </a:r>
          </a:p>
        </p:txBody>
      </p:sp>
    </p:spTree>
    <p:extLst>
      <p:ext uri="{BB962C8B-B14F-4D97-AF65-F5344CB8AC3E}">
        <p14:creationId xmlns:p14="http://schemas.microsoft.com/office/powerpoint/2010/main" val="2362539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p:nvPr/>
        </p:nvSpPr>
        <p:spPr>
          <a:xfrm>
            <a:off x="9462222" y="0"/>
            <a:ext cx="2729778"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82" name="Google Shape;182;p28"/>
          <p:cNvGrpSpPr/>
          <p:nvPr/>
        </p:nvGrpSpPr>
        <p:grpSpPr>
          <a:xfrm>
            <a:off x="597743" y="203053"/>
            <a:ext cx="10996514" cy="770002"/>
            <a:chOff x="597743" y="203053"/>
            <a:chExt cx="10996514" cy="770002"/>
          </a:xfrm>
        </p:grpSpPr>
        <p:pic>
          <p:nvPicPr>
            <p:cNvPr id="183" name="Google Shape;183;p28"/>
            <p:cNvPicPr preferRelativeResize="0"/>
            <p:nvPr/>
          </p:nvPicPr>
          <p:blipFill rotWithShape="1">
            <a:blip r:embed="rId3">
              <a:alphaModFix/>
            </a:blip>
            <a:srcRect/>
            <a:stretch/>
          </p:blipFill>
          <p:spPr>
            <a:xfrm>
              <a:off x="597743" y="398399"/>
              <a:ext cx="1088021" cy="379310"/>
            </a:xfrm>
            <a:prstGeom prst="rect">
              <a:avLst/>
            </a:prstGeom>
            <a:noFill/>
            <a:ln>
              <a:noFill/>
            </a:ln>
          </p:spPr>
        </p:pic>
        <p:pic>
          <p:nvPicPr>
            <p:cNvPr id="184" name="Google Shape;184;p28"/>
            <p:cNvPicPr preferRelativeResize="0"/>
            <p:nvPr/>
          </p:nvPicPr>
          <p:blipFill rotWithShape="1">
            <a:blip r:embed="rId4">
              <a:alphaModFix/>
            </a:blip>
            <a:srcRect/>
            <a:stretch/>
          </p:blipFill>
          <p:spPr>
            <a:xfrm>
              <a:off x="10170585" y="203053"/>
              <a:ext cx="1423672" cy="770002"/>
            </a:xfrm>
            <a:prstGeom prst="rect">
              <a:avLst/>
            </a:prstGeom>
            <a:noFill/>
            <a:ln>
              <a:noFill/>
            </a:ln>
          </p:spPr>
        </p:pic>
      </p:grpSp>
      <p:pic>
        <p:nvPicPr>
          <p:cNvPr id="185" name="Google Shape;185;p28"/>
          <p:cNvPicPr preferRelativeResize="0"/>
          <p:nvPr/>
        </p:nvPicPr>
        <p:blipFill rotWithShape="1">
          <a:blip r:embed="rId5">
            <a:alphaModFix/>
          </a:blip>
          <a:srcRect/>
          <a:stretch/>
        </p:blipFill>
        <p:spPr>
          <a:xfrm>
            <a:off x="9538573" y="5482507"/>
            <a:ext cx="2339170" cy="1120852"/>
          </a:xfrm>
          <a:prstGeom prst="rect">
            <a:avLst/>
          </a:prstGeom>
          <a:noFill/>
          <a:ln>
            <a:noFill/>
          </a:ln>
        </p:spPr>
      </p:pic>
      <p:sp>
        <p:nvSpPr>
          <p:cNvPr id="187" name="Google Shape;187;p28"/>
          <p:cNvSpPr txBox="1"/>
          <p:nvPr/>
        </p:nvSpPr>
        <p:spPr>
          <a:xfrm>
            <a:off x="0" y="199427"/>
            <a:ext cx="9462222" cy="246217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4400" b="0" i="0" u="none" strike="noStrike" kern="0" cap="none" spc="0" normalizeH="0" baseline="0" noProof="0" dirty="0" err="1">
                <a:ln>
                  <a:noFill/>
                </a:ln>
                <a:solidFill>
                  <a:srgbClr val="001059"/>
                </a:solidFill>
                <a:effectLst/>
                <a:uLnTx/>
                <a:uFillTx/>
                <a:latin typeface="Nunito Sans Black"/>
                <a:cs typeface="Arial"/>
                <a:sym typeface="Nunito Sans Black"/>
              </a:rPr>
              <a:t>Vocabulary</a:t>
            </a: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Activity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Nunito Sans" pitchFamily="2" charset="0"/>
                <a:ea typeface="+mn-ea"/>
                <a:cs typeface="Arial"/>
                <a:sym typeface="Arial"/>
              </a:rPr>
              <a:t>After reading the text look for new word and fill in the chart with their meaning and one(1) example.</a:t>
            </a:r>
            <a:endParaRPr kumimoji="0" lang="en-US" sz="3200" b="0" i="0" u="none" strike="noStrike" kern="1200" cap="none" spc="0" normalizeH="0" baseline="0" noProof="0" dirty="0">
              <a:ln>
                <a:noFill/>
              </a:ln>
              <a:solidFill>
                <a:srgbClr val="002060"/>
              </a:solidFill>
              <a:effectLst/>
              <a:uLnTx/>
              <a:uFillTx/>
              <a:latin typeface="Nunito Sans" pitchFamily="2"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s-CO"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1">
            <a:extLst>
              <a:ext uri="{FF2B5EF4-FFF2-40B4-BE49-F238E27FC236}">
                <a16:creationId xmlns:a16="http://schemas.microsoft.com/office/drawing/2014/main" id="{DC643DBC-5FAA-4664-8BF7-79EE97C73A80}"/>
              </a:ext>
            </a:extLst>
          </p:cNvPr>
          <p:cNvGraphicFramePr>
            <a:graphicFrameLocks noGrp="1"/>
          </p:cNvGraphicFramePr>
          <p:nvPr>
            <p:extLst>
              <p:ext uri="{D42A27DB-BD31-4B8C-83A1-F6EECF244321}">
                <p14:modId xmlns:p14="http://schemas.microsoft.com/office/powerpoint/2010/main" val="3811430764"/>
              </p:ext>
            </p:extLst>
          </p:nvPr>
        </p:nvGraphicFramePr>
        <p:xfrm>
          <a:off x="597743" y="2539359"/>
          <a:ext cx="8128000" cy="4064000"/>
        </p:xfrm>
        <a:graphic>
          <a:graphicData uri="http://schemas.openxmlformats.org/drawingml/2006/table">
            <a:tbl>
              <a:tblPr firstRow="1" bandRow="1">
                <a:tableStyleId>{22838BEF-8BB2-4498-84A7-C5851F593DF1}</a:tableStyleId>
              </a:tblPr>
              <a:tblGrid>
                <a:gridCol w="3510994">
                  <a:extLst>
                    <a:ext uri="{9D8B030D-6E8A-4147-A177-3AD203B41FA5}">
                      <a16:colId xmlns:a16="http://schemas.microsoft.com/office/drawing/2014/main" val="2360681560"/>
                    </a:ext>
                  </a:extLst>
                </a:gridCol>
                <a:gridCol w="4617006">
                  <a:extLst>
                    <a:ext uri="{9D8B030D-6E8A-4147-A177-3AD203B41FA5}">
                      <a16:colId xmlns:a16="http://schemas.microsoft.com/office/drawing/2014/main" val="2286939708"/>
                    </a:ext>
                  </a:extLst>
                </a:gridCol>
              </a:tblGrid>
              <a:tr h="370840">
                <a:tc>
                  <a:txBody>
                    <a:bodyPr/>
                    <a:lstStyle/>
                    <a:p>
                      <a:pPr algn="ctr"/>
                      <a:r>
                        <a:rPr lang="en-GB" sz="2400" noProof="0" dirty="0">
                          <a:solidFill>
                            <a:srgbClr val="001059"/>
                          </a:solidFill>
                          <a:latin typeface="Nunito Sans" pitchFamily="2" charset="0"/>
                        </a:rPr>
                        <a:t>WORD- MEANING</a:t>
                      </a:r>
                    </a:p>
                  </a:txBody>
                  <a:tcPr/>
                </a:tc>
                <a:tc>
                  <a:txBody>
                    <a:bodyPr/>
                    <a:lstStyle/>
                    <a:p>
                      <a:pPr algn="ctr"/>
                      <a:r>
                        <a:rPr lang="en-GB" sz="2400" noProof="0" dirty="0">
                          <a:solidFill>
                            <a:srgbClr val="001059"/>
                          </a:solidFill>
                        </a:rPr>
                        <a:t>EXAMPLE</a:t>
                      </a:r>
                      <a:endParaRPr lang="en-GB" sz="2400" noProof="0" dirty="0">
                        <a:solidFill>
                          <a:srgbClr val="001059"/>
                        </a:solidFill>
                        <a:latin typeface="Nunito Sans" pitchFamily="2" charset="0"/>
                      </a:endParaRPr>
                    </a:p>
                  </a:txBody>
                  <a:tcPr/>
                </a:tc>
                <a:extLst>
                  <a:ext uri="{0D108BD9-81ED-4DB2-BD59-A6C34878D82A}">
                    <a16:rowId xmlns:a16="http://schemas.microsoft.com/office/drawing/2014/main" val="1710067201"/>
                  </a:ext>
                </a:extLst>
              </a:tr>
              <a:tr h="136311">
                <a:tc>
                  <a:txBody>
                    <a:bodyPr/>
                    <a:lstStyle/>
                    <a:p>
                      <a:r>
                        <a:rPr lang="es-CO" sz="1800" dirty="0">
                          <a:solidFill>
                            <a:srgbClr val="001059"/>
                          </a:solidFill>
                          <a:latin typeface="Nunito Sans" pitchFamily="2" charset="0"/>
                        </a:rPr>
                        <a:t>REMOTE: </a:t>
                      </a:r>
                      <a:r>
                        <a:rPr lang="en-US" sz="1800" dirty="0">
                          <a:solidFill>
                            <a:srgbClr val="001059"/>
                          </a:solidFill>
                          <a:latin typeface="Nunito Sans" pitchFamily="2" charset="0"/>
                        </a:rPr>
                        <a:t>distant in time, relationship, connection, </a:t>
                      </a:r>
                      <a:r>
                        <a:rPr lang="en-US" sz="1800" dirty="0" err="1">
                          <a:solidFill>
                            <a:srgbClr val="001059"/>
                          </a:solidFill>
                          <a:latin typeface="Nunito Sans" pitchFamily="2" charset="0"/>
                        </a:rPr>
                        <a:t>etc</a:t>
                      </a:r>
                      <a:endParaRPr lang="es-CO" sz="1800" dirty="0">
                        <a:solidFill>
                          <a:srgbClr val="001059"/>
                        </a:solidFill>
                        <a:latin typeface="Nunito Sans" pitchFamily="2" charset="0"/>
                      </a:endParaRPr>
                    </a:p>
                  </a:txBody>
                  <a:tcPr/>
                </a:tc>
                <a:tc>
                  <a:txBody>
                    <a:bodyPr/>
                    <a:lstStyle/>
                    <a:p>
                      <a:r>
                        <a:rPr lang="en-US" sz="1800" dirty="0">
                          <a:solidFill>
                            <a:srgbClr val="001059"/>
                          </a:solidFill>
                          <a:latin typeface="Nunito Sans" pitchFamily="2" charset="0"/>
                        </a:rPr>
                        <a:t>More companies adopt remote work policies.</a:t>
                      </a:r>
                    </a:p>
                  </a:txBody>
                  <a:tcPr/>
                </a:tc>
                <a:extLst>
                  <a:ext uri="{0D108BD9-81ED-4DB2-BD59-A6C34878D82A}">
                    <a16:rowId xmlns:a16="http://schemas.microsoft.com/office/drawing/2014/main" val="4009236389"/>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031044275"/>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440191006"/>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759595949"/>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892063664"/>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621581218"/>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862141617"/>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079708973"/>
                  </a:ext>
                </a:extLst>
              </a:tr>
              <a:tr h="370840">
                <a:tc>
                  <a:txBody>
                    <a:bodyPr/>
                    <a:lstStyle/>
                    <a:p>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953870335"/>
                  </a:ext>
                </a:extLst>
              </a:tr>
            </a:tbl>
          </a:graphicData>
        </a:graphic>
      </p:graphicFrame>
    </p:spTree>
    <p:extLst>
      <p:ext uri="{BB962C8B-B14F-4D97-AF65-F5344CB8AC3E}">
        <p14:creationId xmlns:p14="http://schemas.microsoft.com/office/powerpoint/2010/main" val="173028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212" name="Google Shape;212;p31"/>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31"/>
          <p:cNvSpPr/>
          <p:nvPr/>
        </p:nvSpPr>
        <p:spPr>
          <a:xfrm>
            <a:off x="6575032" y="1032400"/>
            <a:ext cx="3980673"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31"/>
          <p:cNvSpPr txBox="1"/>
          <p:nvPr/>
        </p:nvSpPr>
        <p:spPr>
          <a:xfrm>
            <a:off x="6575032" y="965200"/>
            <a:ext cx="4121288"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ACTIVITY # 1 </a:t>
            </a:r>
            <a:endParaRPr sz="1400" b="0" i="0" u="none" strike="noStrike" cap="none" dirty="0">
              <a:solidFill>
                <a:srgbClr val="000000"/>
              </a:solidFill>
              <a:latin typeface="Arial"/>
              <a:ea typeface="Arial"/>
              <a:cs typeface="Arial"/>
              <a:sym typeface="Arial"/>
            </a:endParaRPr>
          </a:p>
        </p:txBody>
      </p:sp>
      <p:grpSp>
        <p:nvGrpSpPr>
          <p:cNvPr id="215" name="Google Shape;215;p31"/>
          <p:cNvGrpSpPr/>
          <p:nvPr/>
        </p:nvGrpSpPr>
        <p:grpSpPr>
          <a:xfrm>
            <a:off x="601045" y="195198"/>
            <a:ext cx="10989910" cy="770002"/>
            <a:chOff x="626478" y="195198"/>
            <a:chExt cx="10989910" cy="770002"/>
          </a:xfrm>
        </p:grpSpPr>
        <p:pic>
          <p:nvPicPr>
            <p:cNvPr id="216" name="Google Shape;216;p31"/>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17" name="Google Shape;217;p31"/>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18" name="Google Shape;218;p31"/>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3" name="Imagen 2">
            <a:extLst>
              <a:ext uri="{FF2B5EF4-FFF2-40B4-BE49-F238E27FC236}">
                <a16:creationId xmlns:a16="http://schemas.microsoft.com/office/drawing/2014/main" id="{29A721F2-E693-98EC-84C7-A5026CC09B58}"/>
              </a:ext>
            </a:extLst>
          </p:cNvPr>
          <p:cNvPicPr>
            <a:picLocks noChangeAspect="1"/>
          </p:cNvPicPr>
          <p:nvPr/>
        </p:nvPicPr>
        <p:blipFill rotWithShape="1">
          <a:blip r:embed="rId7"/>
          <a:srcRect l="27689" t="24301" r="22105" b="18347"/>
          <a:stretch/>
        </p:blipFill>
        <p:spPr>
          <a:xfrm>
            <a:off x="6343620" y="1807786"/>
            <a:ext cx="5520051" cy="3545272"/>
          </a:xfrm>
          <a:prstGeom prst="rect">
            <a:avLst/>
          </a:prstGeom>
        </p:spPr>
      </p:pic>
      <p:sp>
        <p:nvSpPr>
          <p:cNvPr id="5" name="CuadroTexto 4">
            <a:extLst>
              <a:ext uri="{FF2B5EF4-FFF2-40B4-BE49-F238E27FC236}">
                <a16:creationId xmlns:a16="http://schemas.microsoft.com/office/drawing/2014/main" id="{2B058607-8E60-B475-87F9-B260B41DE3A6}"/>
              </a:ext>
            </a:extLst>
          </p:cNvPr>
          <p:cNvSpPr txBox="1"/>
          <p:nvPr/>
        </p:nvSpPr>
        <p:spPr>
          <a:xfrm>
            <a:off x="6291763" y="5672424"/>
            <a:ext cx="5571908" cy="523220"/>
          </a:xfrm>
          <a:prstGeom prst="rect">
            <a:avLst/>
          </a:prstGeom>
          <a:noFill/>
        </p:spPr>
        <p:txBody>
          <a:bodyPr wrap="square">
            <a:spAutoFit/>
          </a:bodyPr>
          <a:lstStyle/>
          <a:p>
            <a:r>
              <a:rPr lang="es-CO" dirty="0">
                <a:hlinkClick r:id="rId8"/>
              </a:rPr>
              <a:t>https://es.educaplay.com/recursos-educativos/18526914-daily_meetings_part_1.html</a:t>
            </a:r>
            <a:endParaRPr lang="es-CO" dirty="0"/>
          </a:p>
        </p:txBody>
      </p:sp>
    </p:spTree>
    <p:extLst>
      <p:ext uri="{BB962C8B-B14F-4D97-AF65-F5344CB8AC3E}">
        <p14:creationId xmlns:p14="http://schemas.microsoft.com/office/powerpoint/2010/main" val="18791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112542" y="-129469"/>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2431898" y="1036610"/>
            <a:ext cx="7553288"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2512590" y="1036610"/>
            <a:ext cx="724751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DAILY ONLINE MEETINGS PART 2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322523" y="1834631"/>
            <a:ext cx="6055654" cy="4632626"/>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Common Mistakes in daily meetings and How to Avoid them</a:t>
            </a:r>
            <a:endParaRPr kumimoji="0" lang="es-CO" sz="1800" b="1"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Effective meetings are essential, but they often fall victim to a few common mistakes.</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endPar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endParaRPr>
          </a:p>
          <a:p>
            <a:pPr marL="342900" marR="0" lvl="0" indent="-342900" algn="just" defTabSz="914400" rtl="0" eaLnBrk="1" fontAlgn="auto" latinLnBrk="0" hangingPunct="1">
              <a:lnSpc>
                <a:spcPct val="107000"/>
              </a:lnSpc>
              <a:spcBef>
                <a:spcPts val="0"/>
              </a:spcBef>
              <a:spcAft>
                <a:spcPts val="800"/>
              </a:spcAft>
              <a:buClr>
                <a:srgbClr val="000000"/>
              </a:buClr>
              <a:buSzTx/>
              <a:buFont typeface="+mj-lt"/>
              <a:buAutoNum type="arabicPeriod"/>
              <a:tabLst/>
              <a:defRPr/>
            </a:pPr>
            <a:r>
              <a:rPr kumimoji="0" lang="en-US" sz="1800" b="1"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Excessive Meeting Length</a:t>
            </a:r>
            <a:endParaRPr kumimoji="0" lang="es-CO" sz="1800" b="1"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To avoid lengthy meetings, limit the meeting time to 15 minutes and focus on updates that directly affect the team. Address complex issues in separate sessions</a:t>
            </a:r>
          </a:p>
        </p:txBody>
      </p:sp>
      <p:sp>
        <p:nvSpPr>
          <p:cNvPr id="7" name="Google Shape;199;p6">
            <a:extLst>
              <a:ext uri="{FF2B5EF4-FFF2-40B4-BE49-F238E27FC236}">
                <a16:creationId xmlns:a16="http://schemas.microsoft.com/office/drawing/2014/main" id="{59A487CD-CCB4-3029-ED95-CD357036F349}"/>
              </a:ext>
            </a:extLst>
          </p:cNvPr>
          <p:cNvSpPr/>
          <p:nvPr/>
        </p:nvSpPr>
        <p:spPr>
          <a:xfrm>
            <a:off x="6378177" y="1932403"/>
            <a:ext cx="5926365" cy="4534854"/>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2. Lack of Team Engagement</a:t>
            </a:r>
            <a:endParaRPr kumimoji="0" lang="es-CO" sz="1800" b="1"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Maximize engagement by interchanging the role of the presenter and asking open-ended questions. Mark all inputs and encourage active dialog to keep the team engaged.</a:t>
            </a: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3. Lack of Clear Purpose or Structure</a:t>
            </a:r>
            <a:endParaRPr kumimoji="0" lang="es-CO" sz="1800" b="1"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Make sure each meeting has a clear purpose and follows a structured format, such as discussing yesterday’s accomplishments, today’s goals, and current obstacles. This approach keeps you focused and increases productivity.</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333659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206791" y="127458"/>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799662" y="151943"/>
            <a:ext cx="5701746"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451918" y="204025"/>
            <a:ext cx="5928056"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DAILY ONLINE MEETINGS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601045" y="1160399"/>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Best Practices for Participation: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To make the most of daily meetings in IT, consider the following best practices:</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1. Be Concise: Keep updates brief and relevant to avoid prolonging the meeting unnecessarily.</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2. Actively Listen: Pay attention to others' updates and offer assistance or insights where possible.</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3. Be Proactive: If you encounter roadblocks, communicate them early and propose potential solutions.</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4. Stay Engaged: Even if a topic doesn't directly relate to your responsibilities, remain engaged to foster a collaborative environment.</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2" name="Google Shape;199;p6">
            <a:extLst>
              <a:ext uri="{FF2B5EF4-FFF2-40B4-BE49-F238E27FC236}">
                <a16:creationId xmlns:a16="http://schemas.microsoft.com/office/drawing/2014/main" id="{5643821A-31B9-31B7-952B-6FC11A2C43A9}"/>
              </a:ext>
            </a:extLst>
          </p:cNvPr>
          <p:cNvSpPr/>
          <p:nvPr/>
        </p:nvSpPr>
        <p:spPr>
          <a:xfrm>
            <a:off x="6650535" y="994933"/>
            <a:ext cx="5193721" cy="567665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5. Use reliable and easy-to-use Tools and Technologies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The right tools can bridge the gap between time zones and physical distances. Video conferencing platforms such as </a:t>
            </a:r>
            <a:r>
              <a:rPr kumimoji="0" lang="en-US" sz="1800" b="0" i="0" u="none" strike="noStrike" kern="100" cap="none" spc="0" normalizeH="0" baseline="0" noProof="0" dirty="0" err="1">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TrueConf</a:t>
            </a: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 Zoom, or Microsoft Teams allow face-to-face communication, which increases team collaboration. These platforms have some Interactive features such as screen sharing or digital whiteboards that can replicate the collaborative atmosphere of in-person meetings, making remote stand-ups more interesting.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006247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112542" y="-129469"/>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2431898" y="1036610"/>
            <a:ext cx="7553288"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2512590" y="1036610"/>
            <a:ext cx="724751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DAILY ONLINE MEETINGS PART 2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2431898" y="2131763"/>
            <a:ext cx="7131046" cy="3520147"/>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It is important to avoid technical difficulties that can disrupt the flow of information.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2060"/>
                </a:solidFill>
                <a:effectLst/>
                <a:uLnTx/>
                <a:uFillTx/>
                <a:latin typeface="Open Sans" panose="020B0606030504020204" pitchFamily="34" charset="0"/>
                <a:ea typeface="Calibri" panose="020F0502020204030204" pitchFamily="34" charset="0"/>
                <a:cs typeface="Times New Roman" panose="02020603050405020304" pitchFamily="18" charset="0"/>
                <a:sym typeface="Arial"/>
              </a:rPr>
              <a:t>In conclusion, online meetings encourage open communication, enable problem-solving, and align team efforts toward common goals, thus driving projects to successful completion. </a:t>
            </a:r>
            <a:endParaRPr kumimoji="0" lang="es-CO" sz="1800" b="0" i="0" u="none" strike="noStrike" kern="1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19393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p:nvPr/>
        </p:nvSpPr>
        <p:spPr>
          <a:xfrm>
            <a:off x="9462222" y="0"/>
            <a:ext cx="2729778"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82" name="Google Shape;182;p28"/>
          <p:cNvGrpSpPr/>
          <p:nvPr/>
        </p:nvGrpSpPr>
        <p:grpSpPr>
          <a:xfrm>
            <a:off x="597743" y="203053"/>
            <a:ext cx="10996514" cy="770002"/>
            <a:chOff x="597743" y="203053"/>
            <a:chExt cx="10996514" cy="770002"/>
          </a:xfrm>
        </p:grpSpPr>
        <p:pic>
          <p:nvPicPr>
            <p:cNvPr id="183" name="Google Shape;183;p28"/>
            <p:cNvPicPr preferRelativeResize="0"/>
            <p:nvPr/>
          </p:nvPicPr>
          <p:blipFill rotWithShape="1">
            <a:blip r:embed="rId3">
              <a:alphaModFix/>
            </a:blip>
            <a:srcRect/>
            <a:stretch/>
          </p:blipFill>
          <p:spPr>
            <a:xfrm>
              <a:off x="597743" y="398399"/>
              <a:ext cx="1088021" cy="379310"/>
            </a:xfrm>
            <a:prstGeom prst="rect">
              <a:avLst/>
            </a:prstGeom>
            <a:noFill/>
            <a:ln>
              <a:noFill/>
            </a:ln>
          </p:spPr>
        </p:pic>
        <p:pic>
          <p:nvPicPr>
            <p:cNvPr id="184" name="Google Shape;184;p28"/>
            <p:cNvPicPr preferRelativeResize="0"/>
            <p:nvPr/>
          </p:nvPicPr>
          <p:blipFill rotWithShape="1">
            <a:blip r:embed="rId4">
              <a:alphaModFix/>
            </a:blip>
            <a:srcRect/>
            <a:stretch/>
          </p:blipFill>
          <p:spPr>
            <a:xfrm>
              <a:off x="10170585" y="203053"/>
              <a:ext cx="1423672" cy="770002"/>
            </a:xfrm>
            <a:prstGeom prst="rect">
              <a:avLst/>
            </a:prstGeom>
            <a:noFill/>
            <a:ln>
              <a:noFill/>
            </a:ln>
          </p:spPr>
        </p:pic>
      </p:grpSp>
      <p:pic>
        <p:nvPicPr>
          <p:cNvPr id="185" name="Google Shape;185;p28"/>
          <p:cNvPicPr preferRelativeResize="0"/>
          <p:nvPr/>
        </p:nvPicPr>
        <p:blipFill rotWithShape="1">
          <a:blip r:embed="rId5">
            <a:alphaModFix/>
          </a:blip>
          <a:srcRect/>
          <a:stretch/>
        </p:blipFill>
        <p:spPr>
          <a:xfrm>
            <a:off x="9538573" y="5482507"/>
            <a:ext cx="2339170" cy="1120852"/>
          </a:xfrm>
          <a:prstGeom prst="rect">
            <a:avLst/>
          </a:prstGeom>
          <a:noFill/>
          <a:ln>
            <a:noFill/>
          </a:ln>
        </p:spPr>
      </p:pic>
      <p:sp>
        <p:nvSpPr>
          <p:cNvPr id="187" name="Google Shape;187;p28"/>
          <p:cNvSpPr txBox="1"/>
          <p:nvPr/>
        </p:nvSpPr>
        <p:spPr>
          <a:xfrm>
            <a:off x="0" y="199427"/>
            <a:ext cx="9462222" cy="19697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t>
            </a:r>
            <a:r>
              <a:rPr kumimoji="0" lang="es-CO" sz="4400" b="0" i="0" u="none" strike="noStrike" kern="0" cap="none" spc="0" normalizeH="0" baseline="0" noProof="0" dirty="0" err="1">
                <a:ln>
                  <a:noFill/>
                </a:ln>
                <a:solidFill>
                  <a:srgbClr val="001059"/>
                </a:solidFill>
                <a:effectLst/>
                <a:uLnTx/>
                <a:uFillTx/>
                <a:latin typeface="Nunito Sans Black"/>
                <a:cs typeface="Arial"/>
                <a:sym typeface="Nunito Sans Black"/>
              </a:rPr>
              <a:t>Vocabulary</a:t>
            </a:r>
            <a:r>
              <a:rPr kumimoji="0" lang="es-CO" sz="4400" b="0" i="0" u="none" strike="noStrike" kern="0" cap="none" spc="0" normalizeH="0" baseline="0" noProof="0" dirty="0">
                <a:ln>
                  <a:noFill/>
                </a:ln>
                <a:solidFill>
                  <a:srgbClr val="001059"/>
                </a:solidFill>
                <a:effectLst/>
                <a:uLnTx/>
                <a:uFillTx/>
                <a:latin typeface="Nunito Sans Black"/>
                <a:cs typeface="Arial"/>
                <a:sym typeface="Nunito Sans Black"/>
              </a:rPr>
              <a:t>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kern="1200" dirty="0">
                <a:solidFill>
                  <a:srgbClr val="002060"/>
                </a:solidFill>
                <a:latin typeface="Nunito Sans" pitchFamily="2" charset="0"/>
                <a:ea typeface="+mn-ea"/>
              </a:rPr>
              <a:t>Go to the dictionary and look for a synonym for each one of the following words:</a:t>
            </a:r>
            <a:endParaRPr kumimoji="0" lang="en-US" sz="3200" b="0" i="0" u="none" strike="noStrike" kern="1200" cap="none" spc="0" normalizeH="0" baseline="0" noProof="0" dirty="0">
              <a:ln>
                <a:noFill/>
              </a:ln>
              <a:solidFill>
                <a:srgbClr val="002060"/>
              </a:solidFill>
              <a:effectLst/>
              <a:uLnTx/>
              <a:uFillTx/>
              <a:latin typeface="Nunito Sans" pitchFamily="2"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s-CO"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2" name="Tabla 1">
            <a:extLst>
              <a:ext uri="{FF2B5EF4-FFF2-40B4-BE49-F238E27FC236}">
                <a16:creationId xmlns:a16="http://schemas.microsoft.com/office/drawing/2014/main" id="{DC643DBC-5FAA-4664-8BF7-79EE97C73A80}"/>
              </a:ext>
            </a:extLst>
          </p:cNvPr>
          <p:cNvGraphicFramePr>
            <a:graphicFrameLocks noGrp="1"/>
          </p:cNvGraphicFramePr>
          <p:nvPr>
            <p:extLst>
              <p:ext uri="{D42A27DB-BD31-4B8C-83A1-F6EECF244321}">
                <p14:modId xmlns:p14="http://schemas.microsoft.com/office/powerpoint/2010/main" val="3184296761"/>
              </p:ext>
            </p:extLst>
          </p:nvPr>
        </p:nvGraphicFramePr>
        <p:xfrm>
          <a:off x="479755" y="2169157"/>
          <a:ext cx="8128000" cy="3907489"/>
        </p:xfrm>
        <a:graphic>
          <a:graphicData uri="http://schemas.openxmlformats.org/drawingml/2006/table">
            <a:tbl>
              <a:tblPr firstRow="1" bandRow="1">
                <a:tableStyleId>{22838BEF-8BB2-4498-84A7-C5851F593DF1}</a:tableStyleId>
              </a:tblPr>
              <a:tblGrid>
                <a:gridCol w="3510994">
                  <a:extLst>
                    <a:ext uri="{9D8B030D-6E8A-4147-A177-3AD203B41FA5}">
                      <a16:colId xmlns:a16="http://schemas.microsoft.com/office/drawing/2014/main" val="2360681560"/>
                    </a:ext>
                  </a:extLst>
                </a:gridCol>
                <a:gridCol w="4617006">
                  <a:extLst>
                    <a:ext uri="{9D8B030D-6E8A-4147-A177-3AD203B41FA5}">
                      <a16:colId xmlns:a16="http://schemas.microsoft.com/office/drawing/2014/main" val="2286939708"/>
                    </a:ext>
                  </a:extLst>
                </a:gridCol>
              </a:tblGrid>
              <a:tr h="370840">
                <a:tc>
                  <a:txBody>
                    <a:bodyPr/>
                    <a:lstStyle/>
                    <a:p>
                      <a:pPr algn="ctr"/>
                      <a:r>
                        <a:rPr lang="en-GB" sz="2400" noProof="0" dirty="0">
                          <a:solidFill>
                            <a:srgbClr val="001059"/>
                          </a:solidFill>
                          <a:latin typeface="Nunito Sans" pitchFamily="2" charset="0"/>
                        </a:rPr>
                        <a:t>WORD</a:t>
                      </a:r>
                    </a:p>
                  </a:txBody>
                  <a:tcPr/>
                </a:tc>
                <a:tc>
                  <a:txBody>
                    <a:bodyPr/>
                    <a:lstStyle/>
                    <a:p>
                      <a:pPr algn="ctr"/>
                      <a:r>
                        <a:rPr lang="en-GB" sz="2400" noProof="0" dirty="0">
                          <a:solidFill>
                            <a:srgbClr val="001059"/>
                          </a:solidFill>
                          <a:latin typeface="Nunito Sans" pitchFamily="2" charset="0"/>
                        </a:rPr>
                        <a:t>SYNONYM</a:t>
                      </a:r>
                    </a:p>
                  </a:txBody>
                  <a:tcPr/>
                </a:tc>
                <a:extLst>
                  <a:ext uri="{0D108BD9-81ED-4DB2-BD59-A6C34878D82A}">
                    <a16:rowId xmlns:a16="http://schemas.microsoft.com/office/drawing/2014/main" val="1710067201"/>
                  </a:ext>
                </a:extLst>
              </a:tr>
              <a:tr h="136311">
                <a:tc>
                  <a:txBody>
                    <a:bodyPr/>
                    <a:lstStyle/>
                    <a:p>
                      <a:r>
                        <a:rPr lang="es-CO" sz="1800" dirty="0">
                          <a:solidFill>
                            <a:srgbClr val="001059"/>
                          </a:solidFill>
                          <a:latin typeface="Nunito Sans" pitchFamily="2" charset="0"/>
                        </a:rPr>
                        <a:t>REMOTE</a:t>
                      </a:r>
                    </a:p>
                  </a:txBody>
                  <a:tcPr/>
                </a:tc>
                <a:tc>
                  <a:txBody>
                    <a:bodyPr/>
                    <a:lstStyle/>
                    <a:p>
                      <a:pPr algn="ctr"/>
                      <a:r>
                        <a:rPr lang="en-US" sz="1800" dirty="0">
                          <a:solidFill>
                            <a:srgbClr val="001059"/>
                          </a:solidFill>
                          <a:latin typeface="Nunito Sans" pitchFamily="2" charset="0"/>
                        </a:rPr>
                        <a:t>DISTANT </a:t>
                      </a:r>
                    </a:p>
                  </a:txBody>
                  <a:tcPr/>
                </a:tc>
                <a:extLst>
                  <a:ext uri="{0D108BD9-81ED-4DB2-BD59-A6C34878D82A}">
                    <a16:rowId xmlns:a16="http://schemas.microsoft.com/office/drawing/2014/main" val="4009236389"/>
                  </a:ext>
                </a:extLst>
              </a:tr>
              <a:tr h="370840">
                <a:tc>
                  <a:txBody>
                    <a:bodyPr/>
                    <a:lstStyle/>
                    <a:p>
                      <a:r>
                        <a:rPr lang="es-CO" sz="1800" dirty="0" err="1">
                          <a:solidFill>
                            <a:srgbClr val="001059"/>
                          </a:solidFill>
                          <a:latin typeface="Nunito Sans" pitchFamily="2" charset="0"/>
                        </a:rPr>
                        <a:t>mistakes</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031044275"/>
                  </a:ext>
                </a:extLst>
              </a:tr>
              <a:tr h="370840">
                <a:tc>
                  <a:txBody>
                    <a:bodyPr/>
                    <a:lstStyle/>
                    <a:p>
                      <a:r>
                        <a:rPr kumimoji="0" lang="en-US" sz="1800" b="0" i="0" u="none" strike="noStrike" kern="100" cap="none" spc="0" normalizeH="0" baseline="0" noProof="0" dirty="0">
                          <a:ln>
                            <a:noFill/>
                          </a:ln>
                          <a:solidFill>
                            <a:srgbClr val="002060"/>
                          </a:solidFill>
                          <a:effectLst/>
                          <a:uLnTx/>
                          <a:uFillTx/>
                          <a:latin typeface="Arial" panose="020B0604020202020204" pitchFamily="34" charset="0"/>
                          <a:ea typeface="Calibri" panose="020F0502020204030204" pitchFamily="34" charset="0"/>
                          <a:cs typeface="Times New Roman" panose="02020603050405020304" pitchFamily="18" charset="0"/>
                          <a:sym typeface="Arial"/>
                        </a:rPr>
                        <a:t>Address</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440191006"/>
                  </a:ext>
                </a:extLst>
              </a:tr>
              <a:tr h="488649">
                <a:tc>
                  <a:txBody>
                    <a:bodyPr/>
                    <a:lstStyle/>
                    <a:p>
                      <a:r>
                        <a:rPr lang="es-CO" sz="1800" dirty="0" err="1">
                          <a:solidFill>
                            <a:srgbClr val="001059"/>
                          </a:solidFill>
                          <a:latin typeface="Nunito Sans" pitchFamily="2" charset="0"/>
                        </a:rPr>
                        <a:t>Engagement</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759595949"/>
                  </a:ext>
                </a:extLst>
              </a:tr>
              <a:tr h="370840">
                <a:tc>
                  <a:txBody>
                    <a:bodyPr/>
                    <a:lstStyle/>
                    <a:p>
                      <a:r>
                        <a:rPr lang="es-CO" sz="1800" dirty="0" err="1">
                          <a:solidFill>
                            <a:srgbClr val="001059"/>
                          </a:solidFill>
                          <a:latin typeface="Nunito Sans" pitchFamily="2" charset="0"/>
                        </a:rPr>
                        <a:t>Purpose</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892063664"/>
                  </a:ext>
                </a:extLst>
              </a:tr>
              <a:tr h="370840">
                <a:tc>
                  <a:txBody>
                    <a:bodyPr/>
                    <a:lstStyle/>
                    <a:p>
                      <a:r>
                        <a:rPr lang="es-CO" sz="1800" dirty="0" err="1">
                          <a:solidFill>
                            <a:srgbClr val="001059"/>
                          </a:solidFill>
                          <a:latin typeface="Nunito Sans" pitchFamily="2" charset="0"/>
                        </a:rPr>
                        <a:t>Brief</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621581218"/>
                  </a:ext>
                </a:extLst>
              </a:tr>
              <a:tr h="370840">
                <a:tc>
                  <a:txBody>
                    <a:bodyPr/>
                    <a:lstStyle/>
                    <a:p>
                      <a:r>
                        <a:rPr lang="es-CO" sz="1800" dirty="0" err="1">
                          <a:solidFill>
                            <a:srgbClr val="001059"/>
                          </a:solidFill>
                          <a:latin typeface="Nunito Sans" pitchFamily="2" charset="0"/>
                        </a:rPr>
                        <a:t>Insights</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862141617"/>
                  </a:ext>
                </a:extLst>
              </a:tr>
              <a:tr h="370840">
                <a:tc>
                  <a:txBody>
                    <a:bodyPr/>
                    <a:lstStyle/>
                    <a:p>
                      <a:r>
                        <a:rPr lang="es-CO" sz="1800" dirty="0" err="1">
                          <a:solidFill>
                            <a:srgbClr val="001059"/>
                          </a:solidFill>
                          <a:latin typeface="Nunito Sans" pitchFamily="2" charset="0"/>
                        </a:rPr>
                        <a:t>Reliable</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1079708973"/>
                  </a:ext>
                </a:extLst>
              </a:tr>
              <a:tr h="370840">
                <a:tc>
                  <a:txBody>
                    <a:bodyPr/>
                    <a:lstStyle/>
                    <a:p>
                      <a:r>
                        <a:rPr lang="es-CO" sz="1800" dirty="0" err="1">
                          <a:solidFill>
                            <a:srgbClr val="001059"/>
                          </a:solidFill>
                          <a:latin typeface="Nunito Sans" pitchFamily="2" charset="0"/>
                        </a:rPr>
                        <a:t>Disrupt</a:t>
                      </a:r>
                      <a:endParaRPr lang="es-CO" sz="1800" dirty="0">
                        <a:solidFill>
                          <a:srgbClr val="001059"/>
                        </a:solidFill>
                        <a:latin typeface="Nunito Sans" pitchFamily="2" charset="0"/>
                      </a:endParaRPr>
                    </a:p>
                  </a:txBody>
                  <a:tcPr/>
                </a:tc>
                <a:tc>
                  <a:txBody>
                    <a:bodyPr/>
                    <a:lstStyle/>
                    <a:p>
                      <a:endParaRPr lang="es-CO" sz="1800" dirty="0">
                        <a:solidFill>
                          <a:srgbClr val="001059"/>
                        </a:solidFill>
                        <a:latin typeface="Nunito Sans" pitchFamily="2" charset="0"/>
                      </a:endParaRPr>
                    </a:p>
                  </a:txBody>
                  <a:tcPr/>
                </a:tc>
                <a:extLst>
                  <a:ext uri="{0D108BD9-81ED-4DB2-BD59-A6C34878D82A}">
                    <a16:rowId xmlns:a16="http://schemas.microsoft.com/office/drawing/2014/main" val="2953870335"/>
                  </a:ext>
                </a:extLst>
              </a:tr>
            </a:tbl>
          </a:graphicData>
        </a:graphic>
      </p:graphicFrame>
    </p:spTree>
    <p:extLst>
      <p:ext uri="{BB962C8B-B14F-4D97-AF65-F5344CB8AC3E}">
        <p14:creationId xmlns:p14="http://schemas.microsoft.com/office/powerpoint/2010/main" val="418236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s-CO" sz="5000" b="0" i="0" u="none" strike="noStrike" cap="none">
                <a:solidFill>
                  <a:srgbClr val="D2A6FF"/>
                </a:solidFill>
                <a:latin typeface="Arial"/>
                <a:ea typeface="Arial"/>
                <a:cs typeface="Arial"/>
                <a:sym typeface="Arial"/>
              </a:rPr>
              <a:t>Table of content</a:t>
            </a:r>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30461" y="4822601"/>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1</a:t>
            </a:r>
            <a:endParaRPr sz="1400" b="0" i="0" u="none" strike="noStrike" cap="non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2</a:t>
            </a:r>
            <a:endParaRPr sz="1400" b="0" i="0" u="none" strike="noStrike" cap="non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3</a:t>
            </a: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4815519" y="2582804"/>
            <a:ext cx="379508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Review</a:t>
            </a: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4630461" y="3687327"/>
            <a:ext cx="4191000"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Daily Meetings</a:t>
            </a:r>
            <a:endParaRPr sz="1400" b="0" i="0" u="none" strike="noStrike" cap="none">
              <a:solidFill>
                <a:srgbClr val="000000"/>
              </a:solidFill>
              <a:latin typeface="Arial"/>
              <a:ea typeface="Arial"/>
              <a:cs typeface="Arial"/>
              <a:sym typeface="Arial"/>
            </a:endParaRPr>
          </a:p>
        </p:txBody>
      </p:sp>
      <p:sp>
        <p:nvSpPr>
          <p:cNvPr id="121" name="Google Shape;121;p2"/>
          <p:cNvSpPr txBox="1"/>
          <p:nvPr/>
        </p:nvSpPr>
        <p:spPr>
          <a:xfrm>
            <a:off x="4630461" y="4844946"/>
            <a:ext cx="4027311"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Useful phrases</a:t>
            </a:r>
            <a:endParaRPr sz="1400" b="0" i="0" u="none" strike="noStrike" cap="none">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212" name="Google Shape;212;p31"/>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31"/>
          <p:cNvSpPr/>
          <p:nvPr/>
        </p:nvSpPr>
        <p:spPr>
          <a:xfrm>
            <a:off x="7052109" y="1282017"/>
            <a:ext cx="3503596"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31"/>
          <p:cNvSpPr txBox="1"/>
          <p:nvPr/>
        </p:nvSpPr>
        <p:spPr>
          <a:xfrm>
            <a:off x="7052109" y="1214816"/>
            <a:ext cx="350359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dirty="0">
                <a:solidFill>
                  <a:srgbClr val="001059"/>
                </a:solidFill>
                <a:latin typeface="Nunito Sans Black"/>
                <a:ea typeface="Nunito Sans Black"/>
                <a:cs typeface="Nunito Sans Black"/>
                <a:sym typeface="Nunito Sans Black"/>
              </a:rPr>
              <a:t>A</a:t>
            </a:r>
            <a:r>
              <a:rPr lang="es-CO" sz="4400" b="0" i="0" u="none" strike="noStrike" cap="none" dirty="0">
                <a:solidFill>
                  <a:srgbClr val="001059"/>
                </a:solidFill>
                <a:latin typeface="Nunito Sans Black"/>
                <a:ea typeface="Nunito Sans Black"/>
                <a:cs typeface="Nunito Sans Black"/>
                <a:sym typeface="Nunito Sans Black"/>
              </a:rPr>
              <a:t>ctivity # 2</a:t>
            </a:r>
            <a:endParaRPr sz="1400" b="0" i="0" u="none" strike="noStrike" cap="none" dirty="0">
              <a:solidFill>
                <a:srgbClr val="000000"/>
              </a:solidFill>
              <a:latin typeface="Arial"/>
              <a:ea typeface="Arial"/>
              <a:cs typeface="Arial"/>
              <a:sym typeface="Arial"/>
            </a:endParaRPr>
          </a:p>
        </p:txBody>
      </p:sp>
      <p:grpSp>
        <p:nvGrpSpPr>
          <p:cNvPr id="215" name="Google Shape;215;p31"/>
          <p:cNvGrpSpPr/>
          <p:nvPr/>
        </p:nvGrpSpPr>
        <p:grpSpPr>
          <a:xfrm>
            <a:off x="601045" y="195198"/>
            <a:ext cx="10989910" cy="770002"/>
            <a:chOff x="626478" y="195198"/>
            <a:chExt cx="10989910" cy="770002"/>
          </a:xfrm>
        </p:grpSpPr>
        <p:pic>
          <p:nvPicPr>
            <p:cNvPr id="216" name="Google Shape;216;p31"/>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17" name="Google Shape;217;p31"/>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18" name="Google Shape;218;p31"/>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3" name="Imagen 2">
            <a:extLst>
              <a:ext uri="{FF2B5EF4-FFF2-40B4-BE49-F238E27FC236}">
                <a16:creationId xmlns:a16="http://schemas.microsoft.com/office/drawing/2014/main" id="{33ED23AF-5017-3749-F4A8-1A83A2F7DC90}"/>
              </a:ext>
            </a:extLst>
          </p:cNvPr>
          <p:cNvPicPr>
            <a:picLocks noChangeAspect="1"/>
          </p:cNvPicPr>
          <p:nvPr/>
        </p:nvPicPr>
        <p:blipFill rotWithShape="1">
          <a:blip r:embed="rId7"/>
          <a:srcRect l="29211" t="16905" r="22369" b="27942"/>
          <a:stretch/>
        </p:blipFill>
        <p:spPr>
          <a:xfrm>
            <a:off x="6288505" y="1984217"/>
            <a:ext cx="5903495" cy="3780585"/>
          </a:xfrm>
          <a:prstGeom prst="rect">
            <a:avLst/>
          </a:prstGeom>
        </p:spPr>
      </p:pic>
      <p:sp>
        <p:nvSpPr>
          <p:cNvPr id="5" name="CuadroTexto 4">
            <a:extLst>
              <a:ext uri="{FF2B5EF4-FFF2-40B4-BE49-F238E27FC236}">
                <a16:creationId xmlns:a16="http://schemas.microsoft.com/office/drawing/2014/main" id="{34F64607-DBFA-3A68-93CD-144909A304FD}"/>
              </a:ext>
            </a:extLst>
          </p:cNvPr>
          <p:cNvSpPr txBox="1"/>
          <p:nvPr/>
        </p:nvSpPr>
        <p:spPr>
          <a:xfrm>
            <a:off x="6288505" y="6005757"/>
            <a:ext cx="6096000" cy="646331"/>
          </a:xfrm>
          <a:prstGeom prst="rect">
            <a:avLst/>
          </a:prstGeom>
          <a:noFill/>
        </p:spPr>
        <p:txBody>
          <a:bodyPr wrap="square">
            <a:spAutoFit/>
          </a:bodyPr>
          <a:lstStyle/>
          <a:p>
            <a:r>
              <a:rPr lang="es-CO" sz="1800" dirty="0"/>
              <a:t>https://es.educaplay.com/recursos-educativos/18527438-daily_meetings_part_2.html</a:t>
            </a:r>
          </a:p>
        </p:txBody>
      </p:sp>
    </p:spTree>
    <p:extLst>
      <p:ext uri="{BB962C8B-B14F-4D97-AF65-F5344CB8AC3E}">
        <p14:creationId xmlns:p14="http://schemas.microsoft.com/office/powerpoint/2010/main" val="1917361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227" name="Google Shape;227;p32"/>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2"/>
          <p:cNvSpPr/>
          <p:nvPr/>
        </p:nvSpPr>
        <p:spPr>
          <a:xfrm>
            <a:off x="5933348" y="478002"/>
            <a:ext cx="3879073"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32"/>
          <p:cNvSpPr txBox="1"/>
          <p:nvPr/>
        </p:nvSpPr>
        <p:spPr>
          <a:xfrm>
            <a:off x="6169484" y="465589"/>
            <a:ext cx="340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a:solidFill>
                  <a:srgbClr val="001059"/>
                </a:solidFill>
                <a:latin typeface="Nunito Sans Black"/>
                <a:ea typeface="Nunito Sans Black"/>
                <a:cs typeface="Nunito Sans Black"/>
                <a:sym typeface="Nunito Sans Black"/>
              </a:rPr>
              <a:t>Activity # 3</a:t>
            </a:r>
            <a:endParaRPr sz="1400" b="0" i="0" u="none" strike="noStrike" cap="none" dirty="0">
              <a:solidFill>
                <a:srgbClr val="000000"/>
              </a:solidFill>
              <a:latin typeface="Arial"/>
              <a:ea typeface="Arial"/>
              <a:cs typeface="Arial"/>
              <a:sym typeface="Arial"/>
            </a:endParaRPr>
          </a:p>
        </p:txBody>
      </p:sp>
      <p:grpSp>
        <p:nvGrpSpPr>
          <p:cNvPr id="230" name="Google Shape;230;p32"/>
          <p:cNvGrpSpPr/>
          <p:nvPr/>
        </p:nvGrpSpPr>
        <p:grpSpPr>
          <a:xfrm>
            <a:off x="601045" y="195198"/>
            <a:ext cx="10989910" cy="770002"/>
            <a:chOff x="626478" y="195198"/>
            <a:chExt cx="10989910" cy="770002"/>
          </a:xfrm>
        </p:grpSpPr>
        <p:pic>
          <p:nvPicPr>
            <p:cNvPr id="231" name="Google Shape;231;p32"/>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33" name="Google Shape;233;p32"/>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5" name="Imagen 4">
            <a:extLst>
              <a:ext uri="{FF2B5EF4-FFF2-40B4-BE49-F238E27FC236}">
                <a16:creationId xmlns:a16="http://schemas.microsoft.com/office/drawing/2014/main" id="{12EC5BBC-CDB8-DA20-2468-732AF209ED1B}"/>
              </a:ext>
            </a:extLst>
          </p:cNvPr>
          <p:cNvPicPr>
            <a:picLocks noChangeAspect="1"/>
          </p:cNvPicPr>
          <p:nvPr/>
        </p:nvPicPr>
        <p:blipFill rotWithShape="1">
          <a:blip r:embed="rId7"/>
          <a:srcRect t="16213" r="28115" b="35788"/>
          <a:stretch/>
        </p:blipFill>
        <p:spPr>
          <a:xfrm>
            <a:off x="5336344" y="2550931"/>
            <a:ext cx="6855656" cy="2573704"/>
          </a:xfrm>
          <a:prstGeom prst="rect">
            <a:avLst/>
          </a:prstGeom>
        </p:spPr>
      </p:pic>
      <p:sp>
        <p:nvSpPr>
          <p:cNvPr id="3" name="CuadroTexto 2">
            <a:extLst>
              <a:ext uri="{FF2B5EF4-FFF2-40B4-BE49-F238E27FC236}">
                <a16:creationId xmlns:a16="http://schemas.microsoft.com/office/drawing/2014/main" id="{56352B50-3DA4-AA70-0EF8-53984F342BB8}"/>
              </a:ext>
            </a:extLst>
          </p:cNvPr>
          <p:cNvSpPr txBox="1"/>
          <p:nvPr/>
        </p:nvSpPr>
        <p:spPr>
          <a:xfrm>
            <a:off x="5492497" y="5527132"/>
            <a:ext cx="6098458" cy="523220"/>
          </a:xfrm>
          <a:prstGeom prst="rect">
            <a:avLst/>
          </a:prstGeom>
          <a:noFill/>
        </p:spPr>
        <p:txBody>
          <a:bodyPr wrap="square">
            <a:spAutoFit/>
          </a:bodyPr>
          <a:lstStyle/>
          <a:p>
            <a:r>
              <a:rPr lang="es-CO" dirty="0"/>
              <a:t>https://quizizz.com/admin/quiz/663d4bcf1d1c6e16b1d28c02?searchLocale=</a:t>
            </a:r>
          </a:p>
        </p:txBody>
      </p:sp>
    </p:spTree>
    <p:extLst>
      <p:ext uri="{BB962C8B-B14F-4D97-AF65-F5344CB8AC3E}">
        <p14:creationId xmlns:p14="http://schemas.microsoft.com/office/powerpoint/2010/main" val="295956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227" name="Google Shape;227;p32"/>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32"/>
          <p:cNvSpPr/>
          <p:nvPr/>
        </p:nvSpPr>
        <p:spPr>
          <a:xfrm>
            <a:off x="5933348" y="478002"/>
            <a:ext cx="4341977"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32"/>
          <p:cNvSpPr txBox="1"/>
          <p:nvPr/>
        </p:nvSpPr>
        <p:spPr>
          <a:xfrm>
            <a:off x="5961117" y="464117"/>
            <a:ext cx="434197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Homework</a:t>
            </a:r>
            <a:r>
              <a:rPr lang="es-CO" sz="4400" b="0" i="0" u="none" strike="noStrike" cap="none" dirty="0">
                <a:solidFill>
                  <a:srgbClr val="001059"/>
                </a:solidFill>
                <a:latin typeface="Nunito Sans Black"/>
                <a:ea typeface="Nunito Sans Black"/>
                <a:cs typeface="Nunito Sans Black"/>
                <a:sym typeface="Nunito Sans Black"/>
              </a:rPr>
              <a:t> #5</a:t>
            </a:r>
            <a:endParaRPr sz="1400" b="0" i="0" u="none" strike="noStrike" cap="none" dirty="0">
              <a:solidFill>
                <a:srgbClr val="000000"/>
              </a:solidFill>
              <a:latin typeface="Arial"/>
              <a:ea typeface="Arial"/>
              <a:cs typeface="Arial"/>
              <a:sym typeface="Arial"/>
            </a:endParaRPr>
          </a:p>
        </p:txBody>
      </p:sp>
      <p:grpSp>
        <p:nvGrpSpPr>
          <p:cNvPr id="230" name="Google Shape;230;p32"/>
          <p:cNvGrpSpPr/>
          <p:nvPr/>
        </p:nvGrpSpPr>
        <p:grpSpPr>
          <a:xfrm>
            <a:off x="601045" y="195198"/>
            <a:ext cx="10989910" cy="770002"/>
            <a:chOff x="626478" y="195198"/>
            <a:chExt cx="10989910" cy="770002"/>
          </a:xfrm>
        </p:grpSpPr>
        <p:pic>
          <p:nvPicPr>
            <p:cNvPr id="231" name="Google Shape;231;p32"/>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33" name="Google Shape;233;p32"/>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2" name="Imagen 1">
            <a:extLst>
              <a:ext uri="{FF2B5EF4-FFF2-40B4-BE49-F238E27FC236}">
                <a16:creationId xmlns:a16="http://schemas.microsoft.com/office/drawing/2014/main" id="{D7890FCB-ADBE-056D-EDD7-864082DE81A7}"/>
              </a:ext>
            </a:extLst>
          </p:cNvPr>
          <p:cNvPicPr>
            <a:picLocks noChangeAspect="1"/>
          </p:cNvPicPr>
          <p:nvPr/>
        </p:nvPicPr>
        <p:blipFill rotWithShape="1">
          <a:blip r:embed="rId7"/>
          <a:srcRect l="11043" t="20828" r="11203" b="-601"/>
          <a:stretch/>
        </p:blipFill>
        <p:spPr>
          <a:xfrm>
            <a:off x="5477524" y="2743550"/>
            <a:ext cx="6460023" cy="3997501"/>
          </a:xfrm>
          <a:prstGeom prst="rect">
            <a:avLst/>
          </a:prstGeom>
        </p:spPr>
      </p:pic>
      <p:sp>
        <p:nvSpPr>
          <p:cNvPr id="3" name="CuadroTexto 2">
            <a:extLst>
              <a:ext uri="{FF2B5EF4-FFF2-40B4-BE49-F238E27FC236}">
                <a16:creationId xmlns:a16="http://schemas.microsoft.com/office/drawing/2014/main" id="{3CD66060-928C-3BA8-0E97-B64FC1E7F896}"/>
              </a:ext>
            </a:extLst>
          </p:cNvPr>
          <p:cNvSpPr txBox="1"/>
          <p:nvPr/>
        </p:nvSpPr>
        <p:spPr>
          <a:xfrm>
            <a:off x="5601919" y="1307419"/>
            <a:ext cx="5277040" cy="1508105"/>
          </a:xfrm>
          <a:prstGeom prst="rect">
            <a:avLst/>
          </a:prstGeom>
          <a:noFill/>
        </p:spPr>
        <p:txBody>
          <a:bodyPr wrap="square" rtlCol="0">
            <a:spAutoFit/>
          </a:bodyPr>
          <a:lstStyle/>
          <a:p>
            <a:r>
              <a:rPr lang="es-CO" sz="2400" dirty="0" err="1"/>
              <a:t>What</a:t>
            </a:r>
            <a:r>
              <a:rPr lang="es-CO" sz="2400" dirty="0"/>
              <a:t> </a:t>
            </a:r>
            <a:r>
              <a:rPr lang="es-CO" sz="2400" dirty="0" err="1"/>
              <a:t>would</a:t>
            </a:r>
            <a:r>
              <a:rPr lang="es-CO" sz="2400" dirty="0"/>
              <a:t> </a:t>
            </a:r>
            <a:r>
              <a:rPr lang="es-CO" sz="2400" dirty="0" err="1"/>
              <a:t>you</a:t>
            </a:r>
            <a:r>
              <a:rPr lang="es-CO" sz="2400" dirty="0"/>
              <a:t> </a:t>
            </a:r>
            <a:r>
              <a:rPr lang="es-CO" sz="2400" dirty="0" err="1"/>
              <a:t>say</a:t>
            </a:r>
            <a:r>
              <a:rPr lang="es-CO" sz="2400" dirty="0"/>
              <a:t> / </a:t>
            </a:r>
            <a:r>
              <a:rPr lang="es-CO" sz="2400" dirty="0" err="1"/>
              <a:t>react</a:t>
            </a:r>
            <a:r>
              <a:rPr lang="es-CO" sz="2400" dirty="0"/>
              <a:t> /do in </a:t>
            </a:r>
            <a:r>
              <a:rPr lang="es-CO" sz="2400" dirty="0" err="1"/>
              <a:t>these</a:t>
            </a:r>
            <a:r>
              <a:rPr lang="es-CO" sz="2400" dirty="0"/>
              <a:t> </a:t>
            </a:r>
            <a:r>
              <a:rPr lang="es-CO" sz="2400" dirty="0" err="1"/>
              <a:t>situations</a:t>
            </a:r>
            <a:r>
              <a:rPr lang="es-CO" sz="2400" dirty="0"/>
              <a:t>? </a:t>
            </a:r>
            <a:r>
              <a:rPr lang="es-CO" sz="2400" dirty="0" err="1"/>
              <a:t>Write</a:t>
            </a:r>
            <a:r>
              <a:rPr lang="es-CO" sz="2400" dirty="0"/>
              <a:t> </a:t>
            </a:r>
            <a:r>
              <a:rPr lang="es-CO" sz="2400" dirty="0" err="1"/>
              <a:t>your</a:t>
            </a:r>
            <a:r>
              <a:rPr lang="es-CO" sz="2400" dirty="0"/>
              <a:t> answers and </a:t>
            </a:r>
            <a:r>
              <a:rPr lang="es-CO" sz="2400" dirty="0" err="1"/>
              <a:t>upload</a:t>
            </a:r>
            <a:r>
              <a:rPr lang="es-CO" sz="2400" dirty="0"/>
              <a:t> </a:t>
            </a:r>
            <a:r>
              <a:rPr lang="es-CO" sz="2400" dirty="0" err="1"/>
              <a:t>them</a:t>
            </a:r>
            <a:r>
              <a:rPr lang="es-CO" sz="2400" dirty="0"/>
              <a:t> </a:t>
            </a:r>
            <a:r>
              <a:rPr lang="es-CO" sz="2400" dirty="0" err="1"/>
              <a:t>to</a:t>
            </a:r>
            <a:r>
              <a:rPr lang="es-CO" sz="2400" dirty="0"/>
              <a:t> </a:t>
            </a:r>
            <a:r>
              <a:rPr lang="es-CO" sz="2400" dirty="0" err="1"/>
              <a:t>your</a:t>
            </a:r>
            <a:r>
              <a:rPr lang="es-CO" sz="2400" dirty="0"/>
              <a:t> folder.</a:t>
            </a:r>
          </a:p>
          <a:p>
            <a:endParaRPr lang="es-CO" sz="2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13"/>
          <p:cNvGrpSpPr/>
          <p:nvPr/>
        </p:nvGrpSpPr>
        <p:grpSpPr>
          <a:xfrm>
            <a:off x="0" y="-1"/>
            <a:ext cx="12192000" cy="6858002"/>
            <a:chOff x="0" y="317351"/>
            <a:chExt cx="12192000" cy="6858002"/>
          </a:xfrm>
        </p:grpSpPr>
        <p:pic>
          <p:nvPicPr>
            <p:cNvPr id="241" name="Google Shape;241;p13"/>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42" name="Google Shape;242;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43" name="Google Shape;243;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244" name="Google Shape;244;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245" name="Google Shape;245;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246" name="Google Shape;246;p13"/>
          <p:cNvGrpSpPr/>
          <p:nvPr/>
        </p:nvGrpSpPr>
        <p:grpSpPr>
          <a:xfrm>
            <a:off x="626477" y="254641"/>
            <a:ext cx="11251266" cy="983288"/>
            <a:chOff x="626477" y="254641"/>
            <a:chExt cx="11251266" cy="983288"/>
          </a:xfrm>
        </p:grpSpPr>
        <p:pic>
          <p:nvPicPr>
            <p:cNvPr id="247" name="Google Shape;247;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248" name="Google Shape;248;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227" name="Google Shape;227;p32"/>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8" name="Google Shape;228;p32"/>
          <p:cNvSpPr/>
          <p:nvPr/>
        </p:nvSpPr>
        <p:spPr>
          <a:xfrm>
            <a:off x="5772927" y="1359834"/>
            <a:ext cx="5320189"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9" name="Google Shape;229;p32"/>
          <p:cNvSpPr txBox="1"/>
          <p:nvPr/>
        </p:nvSpPr>
        <p:spPr>
          <a:xfrm>
            <a:off x="5772927" y="1271579"/>
            <a:ext cx="5320189" cy="76940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dirty="0" err="1">
                <a:ln>
                  <a:noFill/>
                </a:ln>
                <a:solidFill>
                  <a:srgbClr val="001059"/>
                </a:solidFill>
                <a:effectLst/>
                <a:uLnTx/>
                <a:uFillTx/>
                <a:latin typeface="Nunito Sans Black"/>
                <a:ea typeface="Arial"/>
                <a:cs typeface="Arial"/>
                <a:sym typeface="Nunito Sans Black"/>
              </a:rPr>
              <a:t>Useful</a:t>
            </a:r>
            <a:r>
              <a:rPr kumimoji="0" lang="es-CO" sz="4400" b="0" i="0" u="none" strike="noStrike" kern="0" cap="none" spc="0" normalizeH="0" baseline="0" noProof="0" dirty="0">
                <a:ln>
                  <a:noFill/>
                </a:ln>
                <a:solidFill>
                  <a:srgbClr val="001059"/>
                </a:solidFill>
                <a:effectLst/>
                <a:uLnTx/>
                <a:uFillTx/>
                <a:latin typeface="Nunito Sans Black"/>
                <a:ea typeface="Arial"/>
                <a:cs typeface="Arial"/>
                <a:sym typeface="Nunito Sans Black"/>
              </a:rPr>
              <a:t> </a:t>
            </a:r>
            <a:r>
              <a:rPr kumimoji="0" lang="es-CO" sz="4400" b="0" i="0" u="none" strike="noStrike" kern="0" cap="none" spc="0" normalizeH="0" baseline="0" noProof="0" dirty="0" err="1">
                <a:ln>
                  <a:noFill/>
                </a:ln>
                <a:solidFill>
                  <a:srgbClr val="001059"/>
                </a:solidFill>
                <a:effectLst/>
                <a:uLnTx/>
                <a:uFillTx/>
                <a:latin typeface="Nunito Sans Black"/>
                <a:ea typeface="Arial"/>
                <a:cs typeface="Arial"/>
                <a:sym typeface="Nunito Sans Black"/>
              </a:rPr>
              <a:t>expressions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230" name="Google Shape;230;p32"/>
          <p:cNvGrpSpPr/>
          <p:nvPr/>
        </p:nvGrpSpPr>
        <p:grpSpPr>
          <a:xfrm>
            <a:off x="601045" y="195198"/>
            <a:ext cx="10989910" cy="770002"/>
            <a:chOff x="626478" y="195198"/>
            <a:chExt cx="10989910" cy="770002"/>
          </a:xfrm>
        </p:grpSpPr>
        <p:pic>
          <p:nvPicPr>
            <p:cNvPr id="231" name="Google Shape;231;p32"/>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33" name="Google Shape;233;p32"/>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4098" name="Picture 2" descr="Common English Phrases &amp; Expressions (with examples) for 35+ Situations |  Lemon Grad">
            <a:extLst>
              <a:ext uri="{FF2B5EF4-FFF2-40B4-BE49-F238E27FC236}">
                <a16:creationId xmlns:a16="http://schemas.microsoft.com/office/drawing/2014/main" id="{4AC619BD-55F0-98E2-C9C5-31A5DFC653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3962" y="5733513"/>
            <a:ext cx="2248974" cy="112448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943C04A-FBF2-A18A-EF6C-DC567EF9C7DB}"/>
              </a:ext>
            </a:extLst>
          </p:cNvPr>
          <p:cNvPicPr>
            <a:picLocks noChangeAspect="1"/>
          </p:cNvPicPr>
          <p:nvPr/>
        </p:nvPicPr>
        <p:blipFill rotWithShape="1">
          <a:blip r:embed="rId8"/>
          <a:srcRect t="47159" r="2410"/>
          <a:stretch/>
        </p:blipFill>
        <p:spPr>
          <a:xfrm>
            <a:off x="8868341" y="2453080"/>
            <a:ext cx="3153225" cy="1434166"/>
          </a:xfrm>
          <a:prstGeom prst="rect">
            <a:avLst/>
          </a:prstGeom>
        </p:spPr>
      </p:pic>
      <p:pic>
        <p:nvPicPr>
          <p:cNvPr id="8" name="Imagen 7">
            <a:extLst>
              <a:ext uri="{FF2B5EF4-FFF2-40B4-BE49-F238E27FC236}">
                <a16:creationId xmlns:a16="http://schemas.microsoft.com/office/drawing/2014/main" id="{86601125-E221-D865-C349-CD3F852864DB}"/>
              </a:ext>
            </a:extLst>
          </p:cNvPr>
          <p:cNvPicPr>
            <a:picLocks noChangeAspect="1"/>
          </p:cNvPicPr>
          <p:nvPr/>
        </p:nvPicPr>
        <p:blipFill>
          <a:blip r:embed="rId9"/>
          <a:stretch>
            <a:fillRect/>
          </a:stretch>
        </p:blipFill>
        <p:spPr>
          <a:xfrm>
            <a:off x="5695042" y="2092490"/>
            <a:ext cx="3153225" cy="3057025"/>
          </a:xfrm>
          <a:prstGeom prst="rect">
            <a:avLst/>
          </a:prstGeom>
        </p:spPr>
      </p:pic>
    </p:spTree>
    <p:extLst>
      <p:ext uri="{BB962C8B-B14F-4D97-AF65-F5344CB8AC3E}">
        <p14:creationId xmlns:p14="http://schemas.microsoft.com/office/powerpoint/2010/main" val="4076516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1"/>
          <p:cNvPicPr preferRelativeResize="0"/>
          <p:nvPr/>
        </p:nvPicPr>
        <p:blipFill rotWithShape="1">
          <a:blip r:embed="rId3">
            <a:alphaModFix/>
          </a:blip>
          <a:srcRect l="25589" r="15148"/>
          <a:stretch/>
        </p:blipFill>
        <p:spPr>
          <a:xfrm>
            <a:off x="0" y="0"/>
            <a:ext cx="6096000" cy="6858000"/>
          </a:xfrm>
          <a:prstGeom prst="rect">
            <a:avLst/>
          </a:prstGeom>
          <a:noFill/>
          <a:ln>
            <a:noFill/>
          </a:ln>
        </p:spPr>
      </p:pic>
      <p:sp>
        <p:nvSpPr>
          <p:cNvPr id="212" name="Google Shape;212;p31"/>
          <p:cNvSpPr/>
          <p:nvPr/>
        </p:nvSpPr>
        <p:spPr>
          <a:xfrm>
            <a:off x="0" y="0"/>
            <a:ext cx="6096000"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31"/>
          <p:cNvSpPr/>
          <p:nvPr/>
        </p:nvSpPr>
        <p:spPr>
          <a:xfrm>
            <a:off x="7052109" y="1282017"/>
            <a:ext cx="3503596"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31"/>
          <p:cNvSpPr txBox="1"/>
          <p:nvPr/>
        </p:nvSpPr>
        <p:spPr>
          <a:xfrm>
            <a:off x="7052109" y="1214816"/>
            <a:ext cx="350359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dirty="0">
                <a:solidFill>
                  <a:srgbClr val="001059"/>
                </a:solidFill>
                <a:latin typeface="Nunito Sans Black"/>
                <a:ea typeface="Nunito Sans Black"/>
                <a:cs typeface="Nunito Sans Black"/>
                <a:sym typeface="Nunito Sans Black"/>
              </a:rPr>
              <a:t>A</a:t>
            </a:r>
            <a:r>
              <a:rPr lang="es-CO" sz="4400" b="0" i="0" u="none" strike="noStrike" cap="none" dirty="0">
                <a:solidFill>
                  <a:srgbClr val="001059"/>
                </a:solidFill>
                <a:latin typeface="Nunito Sans Black"/>
                <a:ea typeface="Nunito Sans Black"/>
                <a:cs typeface="Nunito Sans Black"/>
                <a:sym typeface="Nunito Sans Black"/>
              </a:rPr>
              <a:t>ctivity # 3</a:t>
            </a:r>
            <a:endParaRPr sz="1400" b="0" i="0" u="none" strike="noStrike" cap="none" dirty="0">
              <a:solidFill>
                <a:srgbClr val="000000"/>
              </a:solidFill>
              <a:latin typeface="Arial"/>
              <a:ea typeface="Arial"/>
              <a:cs typeface="Arial"/>
              <a:sym typeface="Arial"/>
            </a:endParaRPr>
          </a:p>
        </p:txBody>
      </p:sp>
      <p:grpSp>
        <p:nvGrpSpPr>
          <p:cNvPr id="215" name="Google Shape;215;p31"/>
          <p:cNvGrpSpPr/>
          <p:nvPr/>
        </p:nvGrpSpPr>
        <p:grpSpPr>
          <a:xfrm>
            <a:off x="601045" y="195198"/>
            <a:ext cx="10989910" cy="770002"/>
            <a:chOff x="626478" y="195198"/>
            <a:chExt cx="10989910" cy="770002"/>
          </a:xfrm>
        </p:grpSpPr>
        <p:pic>
          <p:nvPicPr>
            <p:cNvPr id="216" name="Google Shape;216;p31"/>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17" name="Google Shape;217;p31"/>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18" name="Google Shape;218;p31"/>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4" name="Imagen 3">
            <a:extLst>
              <a:ext uri="{FF2B5EF4-FFF2-40B4-BE49-F238E27FC236}">
                <a16:creationId xmlns:a16="http://schemas.microsoft.com/office/drawing/2014/main" id="{67AF3A68-F362-0C13-E704-0AEACEFFDDE9}"/>
              </a:ext>
            </a:extLst>
          </p:cNvPr>
          <p:cNvPicPr>
            <a:picLocks noChangeAspect="1"/>
          </p:cNvPicPr>
          <p:nvPr/>
        </p:nvPicPr>
        <p:blipFill rotWithShape="1">
          <a:blip r:embed="rId7"/>
          <a:srcRect t="25719" r="39868" b="43389"/>
          <a:stretch/>
        </p:blipFill>
        <p:spPr>
          <a:xfrm>
            <a:off x="5755907" y="2966646"/>
            <a:ext cx="6096000" cy="1760770"/>
          </a:xfrm>
          <a:prstGeom prst="rect">
            <a:avLst/>
          </a:prstGeom>
        </p:spPr>
      </p:pic>
      <p:sp>
        <p:nvSpPr>
          <p:cNvPr id="6" name="CuadroTexto 5">
            <a:extLst>
              <a:ext uri="{FF2B5EF4-FFF2-40B4-BE49-F238E27FC236}">
                <a16:creationId xmlns:a16="http://schemas.microsoft.com/office/drawing/2014/main" id="{2FB4BF91-E1D7-94D5-6DAF-259C65BAB3A4}"/>
              </a:ext>
            </a:extLst>
          </p:cNvPr>
          <p:cNvSpPr txBox="1"/>
          <p:nvPr/>
        </p:nvSpPr>
        <p:spPr>
          <a:xfrm>
            <a:off x="6096000" y="5390264"/>
            <a:ext cx="6096000" cy="646331"/>
          </a:xfrm>
          <a:prstGeom prst="rect">
            <a:avLst/>
          </a:prstGeom>
          <a:noFill/>
        </p:spPr>
        <p:txBody>
          <a:bodyPr wrap="square">
            <a:spAutoFit/>
          </a:bodyPr>
          <a:lstStyle/>
          <a:p>
            <a:r>
              <a:rPr lang="es-CO" sz="1800" dirty="0"/>
              <a:t>https://quizizz.com/admin/quiz/660dc8ed7758bd116d28b5ea?at=660dcd93c2fc24965408559c</a:t>
            </a:r>
          </a:p>
        </p:txBody>
      </p:sp>
    </p:spTree>
    <p:extLst>
      <p:ext uri="{BB962C8B-B14F-4D97-AF65-F5344CB8AC3E}">
        <p14:creationId xmlns:p14="http://schemas.microsoft.com/office/powerpoint/2010/main" val="2432774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44971" y="-2"/>
            <a:ext cx="12236971" cy="6858002"/>
            <a:chOff x="0" y="317351"/>
            <a:chExt cx="12236971"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44971"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grpSp>
        <p:nvGrpSpPr>
          <p:cNvPr id="137" name="Google Shape;137;p26"/>
          <p:cNvGrpSpPr/>
          <p:nvPr/>
        </p:nvGrpSpPr>
        <p:grpSpPr>
          <a:xfrm>
            <a:off x="988690" y="2498834"/>
            <a:ext cx="2490373" cy="1860331"/>
            <a:chOff x="1201166" y="4609345"/>
            <a:chExt cx="2490373" cy="1860331"/>
          </a:xfrm>
        </p:grpSpPr>
        <p:sp>
          <p:nvSpPr>
            <p:cNvPr id="138" name="Google Shape;138;p26"/>
            <p:cNvSpPr/>
            <p:nvPr/>
          </p:nvSpPr>
          <p:spPr>
            <a:xfrm>
              <a:off x="1201166" y="4609345"/>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9" name="Google Shape;139;p26"/>
            <p:cNvSpPr txBox="1"/>
            <p:nvPr/>
          </p:nvSpPr>
          <p:spPr>
            <a:xfrm>
              <a:off x="1559271" y="5046788"/>
              <a:ext cx="1774163"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Virtual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Calls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40" name="Google Shape;140;p26"/>
          <p:cNvGrpSpPr/>
          <p:nvPr/>
        </p:nvGrpSpPr>
        <p:grpSpPr>
          <a:xfrm>
            <a:off x="4925520" y="2566555"/>
            <a:ext cx="2490373" cy="1860331"/>
            <a:chOff x="5036807" y="4631570"/>
            <a:chExt cx="2490373" cy="1860331"/>
          </a:xfrm>
        </p:grpSpPr>
        <p:sp>
          <p:nvSpPr>
            <p:cNvPr id="141" name="Google Shape;141;p26"/>
            <p:cNvSpPr/>
            <p:nvPr/>
          </p:nvSpPr>
          <p:spPr>
            <a:xfrm>
              <a:off x="5036807" y="4631570"/>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42" name="Google Shape;142;p26"/>
            <p:cNvSpPr txBox="1"/>
            <p:nvPr/>
          </p:nvSpPr>
          <p:spPr>
            <a:xfrm>
              <a:off x="5153803" y="5010717"/>
              <a:ext cx="2265632"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Phone</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Vocabulary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44" name="Google Shape;144;p26"/>
          <p:cNvSpPr/>
          <p:nvPr/>
        </p:nvSpPr>
        <p:spPr>
          <a:xfrm>
            <a:off x="8862351" y="2462719"/>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46" name="Google Shape;146;p26"/>
          <p:cNvSpPr txBox="1"/>
          <p:nvPr/>
        </p:nvSpPr>
        <p:spPr>
          <a:xfrm>
            <a:off x="2233877" y="619034"/>
            <a:ext cx="7732315"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4800"/>
              <a:buFont typeface="Arial"/>
              <a:buNone/>
              <a:tabLst/>
              <a:defRPr/>
            </a:pPr>
            <a:r>
              <a:rPr kumimoji="0" lang="es-CO" sz="4800" b="0" i="0" u="none" strike="noStrike" kern="0" cap="none" spc="0" normalizeH="0" baseline="0" noProof="0">
                <a:ln>
                  <a:noFill/>
                </a:ln>
                <a:solidFill>
                  <a:srgbClr val="D2A6FF"/>
                </a:solidFill>
                <a:effectLst/>
                <a:uLnTx/>
                <a:uFillTx/>
                <a:latin typeface="Arial"/>
                <a:ea typeface="Arial"/>
                <a:cs typeface="Arial"/>
                <a:sym typeface="Arial"/>
              </a:rPr>
              <a:t>What did we do last class?</a:t>
            </a: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CuadroTexto 1">
            <a:extLst>
              <a:ext uri="{FF2B5EF4-FFF2-40B4-BE49-F238E27FC236}">
                <a16:creationId xmlns:a16="http://schemas.microsoft.com/office/drawing/2014/main" id="{0954B8CD-060C-94F1-B0D1-CF6266D2D5FC}"/>
              </a:ext>
            </a:extLst>
          </p:cNvPr>
          <p:cNvSpPr txBox="1"/>
          <p:nvPr/>
        </p:nvSpPr>
        <p:spPr>
          <a:xfrm>
            <a:off x="9118187" y="2936237"/>
            <a:ext cx="197870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Online Meetings</a:t>
            </a:r>
            <a:endParaRPr kumimoji="0" lang="es-CO" sz="28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CuadroTexto 3">
            <a:extLst>
              <a:ext uri="{FF2B5EF4-FFF2-40B4-BE49-F238E27FC236}">
                <a16:creationId xmlns:a16="http://schemas.microsoft.com/office/drawing/2014/main" id="{63C6B378-3D69-5B9A-18C1-F184200853A1}"/>
              </a:ext>
            </a:extLst>
          </p:cNvPr>
          <p:cNvSpPr txBox="1"/>
          <p:nvPr/>
        </p:nvSpPr>
        <p:spPr>
          <a:xfrm>
            <a:off x="4462819" y="6085077"/>
            <a:ext cx="71927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noProof="0" dirty="0">
                <a:ln>
                  <a:noFill/>
                </a:ln>
                <a:solidFill>
                  <a:srgbClr val="000000"/>
                </a:solidFill>
                <a:effectLst/>
                <a:uLnTx/>
                <a:uFillTx/>
                <a:latin typeface="Arial"/>
                <a:cs typeface="Arial"/>
                <a:sym typeface="Arial"/>
                <a:hlinkClick r:id="rId7"/>
              </a:rPr>
              <a:t>https://create.kahoot.it/details/deac8f51-0258-4236-b211-d2883c586d72</a:t>
            </a:r>
            <a:endParaRPr kumimoji="0" lang="es-CO" sz="16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CO" sz="16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153" name="Google Shape;153;p27"/>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27"/>
          <p:cNvSpPr/>
          <p:nvPr/>
        </p:nvSpPr>
        <p:spPr>
          <a:xfrm>
            <a:off x="6396970" y="384906"/>
            <a:ext cx="3879073"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27"/>
          <p:cNvSpPr txBox="1"/>
          <p:nvPr/>
        </p:nvSpPr>
        <p:spPr>
          <a:xfrm>
            <a:off x="6869243" y="384906"/>
            <a:ext cx="34068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dirty="0" err="1">
                <a:solidFill>
                  <a:srgbClr val="001059"/>
                </a:solidFill>
                <a:latin typeface="Nunito Sans Black"/>
                <a:ea typeface="Nunito Sans Black"/>
                <a:cs typeface="Nunito Sans Black"/>
                <a:sym typeface="Nunito Sans Black"/>
              </a:rPr>
              <a:t>Warm</a:t>
            </a:r>
            <a:r>
              <a:rPr lang="es-CO" sz="4400" b="0" i="0" u="none" strike="noStrike" cap="none" dirty="0">
                <a:solidFill>
                  <a:srgbClr val="001059"/>
                </a:solidFill>
                <a:latin typeface="Nunito Sans Black"/>
                <a:ea typeface="Nunito Sans Black"/>
                <a:cs typeface="Nunito Sans Black"/>
                <a:sym typeface="Nunito Sans Black"/>
              </a:rPr>
              <a:t> Up</a:t>
            </a:r>
            <a:endParaRPr sz="1400" b="0" i="0" u="none" strike="noStrike" cap="none" dirty="0">
              <a:solidFill>
                <a:srgbClr val="000000"/>
              </a:solidFill>
              <a:latin typeface="Arial"/>
              <a:ea typeface="Arial"/>
              <a:cs typeface="Arial"/>
              <a:sym typeface="Arial"/>
            </a:endParaRPr>
          </a:p>
        </p:txBody>
      </p:sp>
      <p:grpSp>
        <p:nvGrpSpPr>
          <p:cNvPr id="156" name="Google Shape;156;p27"/>
          <p:cNvGrpSpPr/>
          <p:nvPr/>
        </p:nvGrpSpPr>
        <p:grpSpPr>
          <a:xfrm>
            <a:off x="601045" y="195198"/>
            <a:ext cx="10989910" cy="770002"/>
            <a:chOff x="626478" y="195198"/>
            <a:chExt cx="10989910" cy="770002"/>
          </a:xfrm>
        </p:grpSpPr>
        <p:pic>
          <p:nvPicPr>
            <p:cNvPr id="157" name="Google Shape;157;p27"/>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158" name="Google Shape;158;p27"/>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159" name="Google Shape;159;p27"/>
          <p:cNvPicPr preferRelativeResize="0"/>
          <p:nvPr/>
        </p:nvPicPr>
        <p:blipFill rotWithShape="1">
          <a:blip r:embed="rId6">
            <a:alphaModFix/>
          </a:blip>
          <a:srcRect/>
          <a:stretch/>
        </p:blipFill>
        <p:spPr>
          <a:xfrm>
            <a:off x="518330" y="5353058"/>
            <a:ext cx="2339170" cy="1120852"/>
          </a:xfrm>
          <a:prstGeom prst="rect">
            <a:avLst/>
          </a:prstGeom>
          <a:noFill/>
          <a:ln>
            <a:noFill/>
          </a:ln>
        </p:spPr>
      </p:pic>
      <p:sp>
        <p:nvSpPr>
          <p:cNvPr id="3" name="CuadroTexto 2">
            <a:extLst>
              <a:ext uri="{FF2B5EF4-FFF2-40B4-BE49-F238E27FC236}">
                <a16:creationId xmlns:a16="http://schemas.microsoft.com/office/drawing/2014/main" id="{536E9A21-C833-8D4C-A47F-3F995075AAB3}"/>
              </a:ext>
            </a:extLst>
          </p:cNvPr>
          <p:cNvSpPr txBox="1"/>
          <p:nvPr/>
        </p:nvSpPr>
        <p:spPr>
          <a:xfrm>
            <a:off x="5386992" y="4702748"/>
            <a:ext cx="6371302" cy="523220"/>
          </a:xfrm>
          <a:prstGeom prst="rect">
            <a:avLst/>
          </a:prstGeom>
          <a:noFill/>
        </p:spPr>
        <p:txBody>
          <a:bodyPr wrap="square">
            <a:spAutoFit/>
          </a:bodyPr>
          <a:lstStyle/>
          <a:p>
            <a:r>
              <a:rPr lang="es-CO" dirty="0"/>
              <a:t>https://jamboard.google.com/d/1q-Bxcvgtg3vDT0jNf8vv7A2zx9MihruPccEMGB4JNZo/viewer?f=0</a:t>
            </a:r>
          </a:p>
        </p:txBody>
      </p:sp>
      <p:pic>
        <p:nvPicPr>
          <p:cNvPr id="5" name="Imagen 4">
            <a:extLst>
              <a:ext uri="{FF2B5EF4-FFF2-40B4-BE49-F238E27FC236}">
                <a16:creationId xmlns:a16="http://schemas.microsoft.com/office/drawing/2014/main" id="{0E22E8DD-06D0-4313-CCD3-1CD85EF3C36D}"/>
              </a:ext>
            </a:extLst>
          </p:cNvPr>
          <p:cNvPicPr>
            <a:picLocks noChangeAspect="1"/>
          </p:cNvPicPr>
          <p:nvPr/>
        </p:nvPicPr>
        <p:blipFill rotWithShape="1">
          <a:blip r:embed="rId7"/>
          <a:srcRect t="16817" r="18710" b="31389"/>
          <a:stretch/>
        </p:blipFill>
        <p:spPr>
          <a:xfrm>
            <a:off x="1465740" y="1970604"/>
            <a:ext cx="10516329" cy="37672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0"/>
          <p:cNvPicPr preferRelativeResize="0"/>
          <p:nvPr/>
        </p:nvPicPr>
        <p:blipFill rotWithShape="1">
          <a:blip r:embed="rId3">
            <a:alphaModFix/>
          </a:blip>
          <a:srcRect l="42726"/>
          <a:stretch/>
        </p:blipFill>
        <p:spPr>
          <a:xfrm>
            <a:off x="8264106" y="0"/>
            <a:ext cx="3927894" cy="6858000"/>
          </a:xfrm>
          <a:prstGeom prst="rect">
            <a:avLst/>
          </a:prstGeom>
          <a:noFill/>
          <a:ln>
            <a:noFill/>
          </a:ln>
        </p:spPr>
      </p:pic>
      <p:sp>
        <p:nvSpPr>
          <p:cNvPr id="197" name="Google Shape;197;p30"/>
          <p:cNvSpPr/>
          <p:nvPr/>
        </p:nvSpPr>
        <p:spPr>
          <a:xfrm>
            <a:off x="8264106" y="0"/>
            <a:ext cx="392789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198" name="Google Shape;198;p30"/>
          <p:cNvGrpSpPr/>
          <p:nvPr/>
        </p:nvGrpSpPr>
        <p:grpSpPr>
          <a:xfrm>
            <a:off x="189780" y="51012"/>
            <a:ext cx="9737058" cy="770002"/>
            <a:chOff x="597743" y="203053"/>
            <a:chExt cx="9737058" cy="770002"/>
          </a:xfrm>
        </p:grpSpPr>
        <p:pic>
          <p:nvPicPr>
            <p:cNvPr id="199" name="Google Shape;199;p30"/>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200" name="Google Shape;200;p30"/>
            <p:cNvPicPr preferRelativeResize="0"/>
            <p:nvPr/>
          </p:nvPicPr>
          <p:blipFill rotWithShape="1">
            <a:blip r:embed="rId5">
              <a:alphaModFix/>
            </a:blip>
            <a:srcRect/>
            <a:stretch/>
          </p:blipFill>
          <p:spPr>
            <a:xfrm>
              <a:off x="8911129" y="203053"/>
              <a:ext cx="1423672" cy="770002"/>
            </a:xfrm>
            <a:prstGeom prst="rect">
              <a:avLst/>
            </a:prstGeom>
            <a:noFill/>
            <a:ln>
              <a:noFill/>
            </a:ln>
          </p:spPr>
        </p:pic>
      </p:grpSp>
      <p:pic>
        <p:nvPicPr>
          <p:cNvPr id="201" name="Google Shape;201;p30"/>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203" name="Google Shape;203;p30"/>
          <p:cNvSpPr txBox="1"/>
          <p:nvPr/>
        </p:nvSpPr>
        <p:spPr>
          <a:xfrm>
            <a:off x="513459" y="714747"/>
            <a:ext cx="4222314"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36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Give</a:t>
            </a:r>
            <a:r>
              <a:rPr kumimoji="0" lang="es-CO" sz="36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36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your</a:t>
            </a:r>
            <a:r>
              <a:rPr kumimoji="0" lang="es-CO" sz="36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36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opinion</a:t>
            </a:r>
            <a:endParaRPr kumimoji="0" sz="3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05" name="Google Shape;205;p30"/>
          <p:cNvSpPr txBox="1"/>
          <p:nvPr/>
        </p:nvSpPr>
        <p:spPr>
          <a:xfrm>
            <a:off x="513459" y="1379202"/>
            <a:ext cx="4495269"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s-CO" sz="2400" b="1" i="0" u="none" strike="noStrike" kern="0" cap="none" spc="0" normalizeH="0" baseline="0" noProof="0" dirty="0" err="1">
                <a:ln>
                  <a:noFill/>
                </a:ln>
                <a:solidFill>
                  <a:srgbClr val="001059"/>
                </a:solidFill>
                <a:effectLst/>
                <a:uLnTx/>
                <a:uFillTx/>
                <a:latin typeface="Nunito Sans"/>
                <a:ea typeface="Nunito Sans"/>
                <a:cs typeface="Nunito Sans"/>
                <a:sym typeface="Nunito Sans"/>
              </a:rPr>
              <a:t>Answer</a:t>
            </a:r>
            <a:r>
              <a:rPr kumimoji="0" lang="es-CO" sz="2400" b="1"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the</a:t>
            </a:r>
            <a:r>
              <a:rPr kumimoji="0" lang="es-CO" sz="2400" b="1"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001059"/>
                </a:solidFill>
                <a:effectLst/>
                <a:uLnTx/>
                <a:uFillTx/>
                <a:latin typeface="Nunito Sans"/>
                <a:ea typeface="Nunito Sans"/>
                <a:cs typeface="Nunito Sans"/>
                <a:sym typeface="Nunito Sans"/>
              </a:rPr>
              <a:t>following</a:t>
            </a:r>
            <a:r>
              <a:rPr kumimoji="0" lang="es-CO" sz="2400" b="1"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001059"/>
                </a:solidFill>
                <a:effectLst/>
                <a:uLnTx/>
                <a:uFillTx/>
                <a:latin typeface="Nunito Sans"/>
                <a:ea typeface="Nunito Sans"/>
                <a:cs typeface="Nunito Sans"/>
                <a:sym typeface="Nunito Sans"/>
              </a:rPr>
              <a:t>Survey</a:t>
            </a:r>
            <a:r>
              <a:rPr kumimoji="0" lang="es-CO" sz="2400" b="1"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FB2743C1-8E54-36BB-EECE-2924DE444AEF}"/>
              </a:ext>
            </a:extLst>
          </p:cNvPr>
          <p:cNvPicPr>
            <a:picLocks noChangeAspect="1"/>
          </p:cNvPicPr>
          <p:nvPr/>
        </p:nvPicPr>
        <p:blipFill>
          <a:blip r:embed="rId7"/>
          <a:stretch>
            <a:fillRect/>
          </a:stretch>
        </p:blipFill>
        <p:spPr>
          <a:xfrm>
            <a:off x="513459" y="2038564"/>
            <a:ext cx="7325747" cy="4020111"/>
          </a:xfrm>
          <a:prstGeom prst="rect">
            <a:avLst/>
          </a:prstGeom>
        </p:spPr>
      </p:pic>
      <p:sp>
        <p:nvSpPr>
          <p:cNvPr id="5" name="CuadroTexto 4">
            <a:extLst>
              <a:ext uri="{FF2B5EF4-FFF2-40B4-BE49-F238E27FC236}">
                <a16:creationId xmlns:a16="http://schemas.microsoft.com/office/drawing/2014/main" id="{D4E2F623-9573-6153-A0B0-CA39611B5671}"/>
              </a:ext>
            </a:extLst>
          </p:cNvPr>
          <p:cNvSpPr txBox="1"/>
          <p:nvPr/>
        </p:nvSpPr>
        <p:spPr>
          <a:xfrm>
            <a:off x="2371756" y="6205343"/>
            <a:ext cx="392789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noProof="0" dirty="0">
                <a:ln>
                  <a:noFill/>
                </a:ln>
                <a:solidFill>
                  <a:srgbClr val="000000"/>
                </a:solidFill>
                <a:effectLst/>
                <a:uLnTx/>
                <a:uFillTx/>
                <a:latin typeface="Arial"/>
                <a:cs typeface="Arial"/>
                <a:sym typeface="Arial"/>
              </a:rPr>
              <a:t>https://forms.gle/KKPS5D7AN9s7hZKdA</a:t>
            </a:r>
          </a:p>
        </p:txBody>
      </p:sp>
    </p:spTree>
    <p:extLst>
      <p:ext uri="{BB962C8B-B14F-4D97-AF65-F5344CB8AC3E}">
        <p14:creationId xmlns:p14="http://schemas.microsoft.com/office/powerpoint/2010/main" val="144506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p28"/>
          <p:cNvGrpSpPr/>
          <p:nvPr/>
        </p:nvGrpSpPr>
        <p:grpSpPr>
          <a:xfrm>
            <a:off x="0" y="173440"/>
            <a:ext cx="12192000" cy="6858002"/>
            <a:chOff x="0" y="317351"/>
            <a:chExt cx="12192000" cy="6858002"/>
          </a:xfrm>
        </p:grpSpPr>
        <p:pic>
          <p:nvPicPr>
            <p:cNvPr id="167" name="Google Shape;167;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68" name="Google Shape;168;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69" name="Google Shape;169;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0" name="Google Shape;170;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1" name="Google Shape;171;p28"/>
          <p:cNvSpPr/>
          <p:nvPr/>
        </p:nvSpPr>
        <p:spPr>
          <a:xfrm>
            <a:off x="3002391" y="946271"/>
            <a:ext cx="4445306" cy="651732"/>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2" name="Google Shape;172;p28"/>
          <p:cNvSpPr txBox="1"/>
          <p:nvPr/>
        </p:nvSpPr>
        <p:spPr>
          <a:xfrm>
            <a:off x="2402007" y="1908235"/>
            <a:ext cx="5622877"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Answer</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the</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pre-listening</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questions</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73" name="Google Shape;173;p28"/>
          <p:cNvSpPr txBox="1"/>
          <p:nvPr/>
        </p:nvSpPr>
        <p:spPr>
          <a:xfrm>
            <a:off x="3002391" y="946271"/>
            <a:ext cx="4445306" cy="64629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36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Video </a:t>
            </a:r>
            <a:r>
              <a:rPr kumimoji="0" lang="es-CO" sz="36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Conferences</a:t>
            </a:r>
            <a:endParaRPr kumimoji="0" sz="3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74" name="Google Shape;174;p28"/>
          <p:cNvSpPr txBox="1"/>
          <p:nvPr/>
        </p:nvSpPr>
        <p:spPr>
          <a:xfrm>
            <a:off x="8480474" y="2526725"/>
            <a:ext cx="2931694" cy="1254369"/>
          </a:xfrm>
          <a:prstGeom prst="rect">
            <a:avLst/>
          </a:prstGeom>
          <a:ln/>
        </p:spPr>
        <p:style>
          <a:lnRef idx="3">
            <a:schemeClr val="lt1"/>
          </a:lnRef>
          <a:fillRef idx="1">
            <a:schemeClr val="accent2"/>
          </a:fillRef>
          <a:effectRef idx="1">
            <a:schemeClr val="accent2"/>
          </a:effectRef>
          <a:fontRef idx="minor">
            <a:schemeClr val="lt1"/>
          </a:fontRef>
        </p:style>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en-US" sz="2000" b="0" i="0" u="none" strike="noStrike" kern="0" cap="none" spc="0" normalizeH="0" baseline="0" noProof="0" dirty="0">
                <a:ln>
                  <a:noFill/>
                </a:ln>
                <a:solidFill>
                  <a:srgbClr val="FFFFFF"/>
                </a:solidFill>
                <a:effectLst/>
                <a:uLnTx/>
                <a:uFillTx/>
                <a:latin typeface="Nunito Sans"/>
                <a:ea typeface="Nunito Sans"/>
                <a:cs typeface="Nunito Sans"/>
                <a:sym typeface="Nunito Sans"/>
              </a:rPr>
              <a:t>Have you ever joined a video conference from your bed?</a:t>
            </a:r>
            <a:endParaRPr kumimoji="0" lang="en-US" sz="2000" b="0" i="0" u="none" strike="noStrike" kern="0" cap="none" spc="0" normalizeH="0" baseline="0" noProof="0" dirty="0">
              <a:ln>
                <a:noFill/>
              </a:ln>
              <a:solidFill>
                <a:srgbClr val="FFFFFF"/>
              </a:solidFill>
              <a:effectLst/>
              <a:uLnTx/>
              <a:uFillTx/>
              <a:latin typeface="Arial"/>
              <a:ea typeface="+mn-ea"/>
              <a:cs typeface="+mn-cs"/>
              <a:sym typeface="Arial"/>
            </a:endParaRPr>
          </a:p>
          <a:p>
            <a:pPr marL="285750" marR="0" lvl="0" indent="-285750" algn="just" defTabSz="914400" rtl="0" eaLnBrk="1" fontAlgn="auto" latinLnBrk="0" hangingPunct="1">
              <a:lnSpc>
                <a:spcPct val="100000"/>
              </a:lnSpc>
              <a:spcBef>
                <a:spcPts val="0"/>
              </a:spcBef>
              <a:spcAft>
                <a:spcPts val="0"/>
              </a:spcAft>
              <a:buClr>
                <a:srgbClr val="FFFFFF"/>
              </a:buClr>
              <a:buSzPts val="2400"/>
              <a:buFont typeface="Arial"/>
              <a:buChar char="•"/>
              <a:tabLst/>
              <a:defRPr/>
            </a:pPr>
            <a:endParaRPr kumimoji="0"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 name="CuadroTexto 4">
            <a:extLst>
              <a:ext uri="{FF2B5EF4-FFF2-40B4-BE49-F238E27FC236}">
                <a16:creationId xmlns:a16="http://schemas.microsoft.com/office/drawing/2014/main" id="{FDE0CDB9-B40A-4A9C-6E64-7C76EC971912}"/>
              </a:ext>
            </a:extLst>
          </p:cNvPr>
          <p:cNvSpPr txBox="1"/>
          <p:nvPr/>
        </p:nvSpPr>
        <p:spPr>
          <a:xfrm>
            <a:off x="936160" y="2478701"/>
            <a:ext cx="2931694" cy="153888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Nunito Sans"/>
                <a:ea typeface="Nunito Sans"/>
                <a:cs typeface="Nunito Sans"/>
                <a:sym typeface="Nunito Sans"/>
              </a:rPr>
              <a:t>What common connection problems do you think you can have in a video conference?</a:t>
            </a:r>
            <a:endParaRPr kumimoji="0" lang="en-US" sz="20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CuadroTexto 5">
            <a:extLst>
              <a:ext uri="{FF2B5EF4-FFF2-40B4-BE49-F238E27FC236}">
                <a16:creationId xmlns:a16="http://schemas.microsoft.com/office/drawing/2014/main" id="{DDCEFA0D-3BB5-7D89-C9C6-A3403CBEDE28}"/>
              </a:ext>
            </a:extLst>
          </p:cNvPr>
          <p:cNvSpPr txBox="1"/>
          <p:nvPr/>
        </p:nvSpPr>
        <p:spPr>
          <a:xfrm>
            <a:off x="4994850" y="2526725"/>
            <a:ext cx="2202299" cy="1538883"/>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Nunito Sans"/>
                <a:ea typeface="Nunito Sans"/>
                <a:cs typeface="Nunito Sans"/>
                <a:sym typeface="Nunito Sans"/>
              </a:rPr>
              <a:t>In your opinion,  what are the do’s or don'ts of video conferencing? </a:t>
            </a:r>
            <a:endParaRPr kumimoji="0" lang="en-US" sz="200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1026" name="Picture 2" descr="The Best Video Conferencing Software for 2024 | PCMag">
            <a:extLst>
              <a:ext uri="{FF2B5EF4-FFF2-40B4-BE49-F238E27FC236}">
                <a16:creationId xmlns:a16="http://schemas.microsoft.com/office/drawing/2014/main" id="{F1E48D63-B709-2EAC-8600-2B4B69243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7525" y="4172837"/>
            <a:ext cx="4176947" cy="233909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FCE1AA0-6F3F-8931-6C4C-E75FEA696EA2}"/>
              </a:ext>
            </a:extLst>
          </p:cNvPr>
          <p:cNvSpPr txBox="1"/>
          <p:nvPr/>
        </p:nvSpPr>
        <p:spPr>
          <a:xfrm>
            <a:off x="3218835" y="6562643"/>
            <a:ext cx="6319684" cy="523220"/>
          </a:xfrm>
          <a:prstGeom prst="rect">
            <a:avLst/>
          </a:prstGeom>
          <a:noFill/>
        </p:spPr>
        <p:txBody>
          <a:bodyPr wrap="square">
            <a:spAutoFit/>
          </a:bodyPr>
          <a:lstStyle/>
          <a:p>
            <a:r>
              <a:rPr lang="es-CO" sz="1400" dirty="0">
                <a:solidFill>
                  <a:schemeClr val="bg1"/>
                </a:solidFill>
              </a:rPr>
              <a:t>https://www.youtube.com/watch?v=JMOOG7rWTPg&amp;ab_channel=TrippandTyler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p28"/>
          <p:cNvGrpSpPr/>
          <p:nvPr/>
        </p:nvGrpSpPr>
        <p:grpSpPr>
          <a:xfrm>
            <a:off x="0" y="-2"/>
            <a:ext cx="12192000" cy="6858002"/>
            <a:chOff x="0" y="317351"/>
            <a:chExt cx="12192000" cy="6858002"/>
          </a:xfrm>
        </p:grpSpPr>
        <p:pic>
          <p:nvPicPr>
            <p:cNvPr id="167" name="Google Shape;167;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68" name="Google Shape;168;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69" name="Google Shape;169;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0" name="Google Shape;170;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1" name="Google Shape;171;p28"/>
          <p:cNvSpPr/>
          <p:nvPr/>
        </p:nvSpPr>
        <p:spPr>
          <a:xfrm>
            <a:off x="3002391" y="946271"/>
            <a:ext cx="4445306" cy="651732"/>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2" name="Google Shape;172;p28"/>
          <p:cNvSpPr txBox="1"/>
          <p:nvPr/>
        </p:nvSpPr>
        <p:spPr>
          <a:xfrm>
            <a:off x="2402007" y="1908235"/>
            <a:ext cx="5622877"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Answer</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 Video </a:t>
            </a:r>
            <a:r>
              <a:rPr kumimoji="0" lang="es-CO" sz="24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activity</a:t>
            </a:r>
            <a:r>
              <a:rPr kumimoji="0" lang="es-CO" sz="2400" b="1" i="0" u="none" strike="noStrike" kern="0" cap="none" spc="0" normalizeH="0" baseline="0" noProof="0" dirty="0">
                <a:ln>
                  <a:noFill/>
                </a:ln>
                <a:solidFill>
                  <a:srgbClr val="FFFFFF"/>
                </a:solidFill>
                <a:effectLst/>
                <a:uLnTx/>
                <a:uFillTx/>
                <a:latin typeface="Nunito Sans"/>
                <a:ea typeface="Nunito Sans"/>
                <a:cs typeface="Nunito Sans"/>
                <a:sym typeface="Nunito Sans"/>
              </a:rPr>
              <a:t>.</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73" name="Google Shape;173;p28"/>
          <p:cNvSpPr txBox="1"/>
          <p:nvPr/>
        </p:nvSpPr>
        <p:spPr>
          <a:xfrm>
            <a:off x="3002391" y="946271"/>
            <a:ext cx="4445306" cy="64629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36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Video </a:t>
            </a:r>
            <a:r>
              <a:rPr kumimoji="0" lang="es-CO" sz="36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Conferences</a:t>
            </a:r>
            <a:endParaRPr kumimoji="0" sz="36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F78FF209-1B13-87FD-0E01-54F475202205}"/>
              </a:ext>
            </a:extLst>
          </p:cNvPr>
          <p:cNvPicPr>
            <a:picLocks noChangeAspect="1"/>
          </p:cNvPicPr>
          <p:nvPr/>
        </p:nvPicPr>
        <p:blipFill>
          <a:blip r:embed="rId7"/>
          <a:stretch>
            <a:fillRect/>
          </a:stretch>
        </p:blipFill>
        <p:spPr>
          <a:xfrm>
            <a:off x="2237044" y="2578793"/>
            <a:ext cx="6318704" cy="2941597"/>
          </a:xfrm>
          <a:prstGeom prst="rect">
            <a:avLst/>
          </a:prstGeom>
        </p:spPr>
      </p:pic>
      <p:sp>
        <p:nvSpPr>
          <p:cNvPr id="4" name="CuadroTexto 3">
            <a:extLst>
              <a:ext uri="{FF2B5EF4-FFF2-40B4-BE49-F238E27FC236}">
                <a16:creationId xmlns:a16="http://schemas.microsoft.com/office/drawing/2014/main" id="{EEDA05FC-4133-6583-CB7A-3799534F5A2A}"/>
              </a:ext>
            </a:extLst>
          </p:cNvPr>
          <p:cNvSpPr txBox="1"/>
          <p:nvPr/>
        </p:nvSpPr>
        <p:spPr>
          <a:xfrm>
            <a:off x="1185030" y="5901069"/>
            <a:ext cx="904687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noProof="0" dirty="0">
                <a:ln>
                  <a:noFill/>
                </a:ln>
                <a:solidFill>
                  <a:srgbClr val="000000"/>
                </a:solidFill>
                <a:effectLst/>
                <a:uLnTx/>
                <a:uFillTx/>
                <a:latin typeface="Arial"/>
                <a:cs typeface="Arial"/>
                <a:sym typeface="Arial"/>
                <a:hlinkClick r:id="rId8"/>
              </a:rPr>
              <a:t>https://en.islcollective.com/english-esl-video-lessons/a-video-conference-call-in-real-life/283635</a:t>
            </a:r>
            <a:endParaRPr kumimoji="0" lang="es-CO" sz="16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9913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9"/>
          <p:cNvPicPr preferRelativeResize="0"/>
          <p:nvPr/>
        </p:nvPicPr>
        <p:blipFill rotWithShape="1">
          <a:blip r:embed="rId3">
            <a:alphaModFix/>
          </a:blip>
          <a:srcRect l="42726"/>
          <a:stretch/>
        </p:blipFill>
        <p:spPr>
          <a:xfrm>
            <a:off x="8264106" y="0"/>
            <a:ext cx="3927894" cy="6858000"/>
          </a:xfrm>
          <a:prstGeom prst="rect">
            <a:avLst/>
          </a:prstGeom>
          <a:noFill/>
          <a:ln>
            <a:noFill/>
          </a:ln>
        </p:spPr>
      </p:pic>
      <p:sp>
        <p:nvSpPr>
          <p:cNvPr id="182" name="Google Shape;182;p29"/>
          <p:cNvSpPr/>
          <p:nvPr/>
        </p:nvSpPr>
        <p:spPr>
          <a:xfrm>
            <a:off x="8264106" y="0"/>
            <a:ext cx="3927894"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3" name="Google Shape;183;p29"/>
          <p:cNvGrpSpPr/>
          <p:nvPr/>
        </p:nvGrpSpPr>
        <p:grpSpPr>
          <a:xfrm>
            <a:off x="189780" y="51012"/>
            <a:ext cx="9737058" cy="770002"/>
            <a:chOff x="597743" y="203053"/>
            <a:chExt cx="9737058" cy="770002"/>
          </a:xfrm>
        </p:grpSpPr>
        <p:pic>
          <p:nvPicPr>
            <p:cNvPr id="184" name="Google Shape;184;p29"/>
            <p:cNvPicPr preferRelativeResize="0"/>
            <p:nvPr/>
          </p:nvPicPr>
          <p:blipFill rotWithShape="1">
            <a:blip r:embed="rId4">
              <a:alphaModFix/>
            </a:blip>
            <a:srcRect/>
            <a:stretch/>
          </p:blipFill>
          <p:spPr>
            <a:xfrm>
              <a:off x="597743" y="398399"/>
              <a:ext cx="1088021" cy="379310"/>
            </a:xfrm>
            <a:prstGeom prst="rect">
              <a:avLst/>
            </a:prstGeom>
            <a:noFill/>
            <a:ln>
              <a:noFill/>
            </a:ln>
          </p:spPr>
        </p:pic>
        <p:pic>
          <p:nvPicPr>
            <p:cNvPr id="185" name="Google Shape;185;p29"/>
            <p:cNvPicPr preferRelativeResize="0"/>
            <p:nvPr/>
          </p:nvPicPr>
          <p:blipFill rotWithShape="1">
            <a:blip r:embed="rId5">
              <a:alphaModFix/>
            </a:blip>
            <a:srcRect/>
            <a:stretch/>
          </p:blipFill>
          <p:spPr>
            <a:xfrm>
              <a:off x="8911129" y="203053"/>
              <a:ext cx="1423672" cy="770002"/>
            </a:xfrm>
            <a:prstGeom prst="rect">
              <a:avLst/>
            </a:prstGeom>
            <a:noFill/>
            <a:ln>
              <a:noFill/>
            </a:ln>
          </p:spPr>
        </p:pic>
      </p:grpSp>
      <p:pic>
        <p:nvPicPr>
          <p:cNvPr id="186" name="Google Shape;186;p29"/>
          <p:cNvPicPr preferRelativeResize="0"/>
          <p:nvPr/>
        </p:nvPicPr>
        <p:blipFill rotWithShape="1">
          <a:blip r:embed="rId6">
            <a:alphaModFix/>
          </a:blip>
          <a:srcRect/>
          <a:stretch/>
        </p:blipFill>
        <p:spPr>
          <a:xfrm>
            <a:off x="9538573" y="5482507"/>
            <a:ext cx="2339170" cy="1120852"/>
          </a:xfrm>
          <a:prstGeom prst="rect">
            <a:avLst/>
          </a:prstGeom>
          <a:noFill/>
          <a:ln>
            <a:noFill/>
          </a:ln>
        </p:spPr>
      </p:pic>
      <p:sp>
        <p:nvSpPr>
          <p:cNvPr id="187" name="Google Shape;187;p29"/>
          <p:cNvSpPr/>
          <p:nvPr/>
        </p:nvSpPr>
        <p:spPr>
          <a:xfrm>
            <a:off x="189780" y="2197948"/>
            <a:ext cx="7578361" cy="4413694"/>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29"/>
          <p:cNvSpPr txBox="1"/>
          <p:nvPr/>
        </p:nvSpPr>
        <p:spPr>
          <a:xfrm>
            <a:off x="597743" y="885618"/>
            <a:ext cx="287007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0" i="0" u="none" strike="noStrike" cap="none">
                <a:solidFill>
                  <a:srgbClr val="001059"/>
                </a:solidFill>
                <a:latin typeface="Nunito Sans Black"/>
                <a:ea typeface="Nunito Sans Black"/>
                <a:cs typeface="Nunito Sans Black"/>
                <a:sym typeface="Nunito Sans Black"/>
              </a:rPr>
              <a:t>Discuss</a:t>
            </a:r>
            <a:endParaRPr sz="1400" b="0" i="0" u="none" strike="noStrike" cap="none">
              <a:solidFill>
                <a:srgbClr val="000000"/>
              </a:solidFill>
              <a:latin typeface="Arial"/>
              <a:ea typeface="Arial"/>
              <a:cs typeface="Arial"/>
              <a:sym typeface="Arial"/>
            </a:endParaRPr>
          </a:p>
        </p:txBody>
      </p:sp>
      <p:sp>
        <p:nvSpPr>
          <p:cNvPr id="189" name="Google Shape;189;p29"/>
          <p:cNvSpPr txBox="1"/>
          <p:nvPr/>
        </p:nvSpPr>
        <p:spPr>
          <a:xfrm>
            <a:off x="593219" y="2540364"/>
            <a:ext cx="7033653" cy="3664040"/>
          </a:xfrm>
          <a:prstGeom prst="rect">
            <a:avLst/>
          </a:prstGeom>
          <a:noFill/>
          <a:ln>
            <a:noFill/>
          </a:ln>
        </p:spPr>
        <p:txBody>
          <a:bodyPr spcFirstLastPara="1" wrap="square" lIns="91425" tIns="45700" rIns="91425" bIns="45700" anchor="t" anchorCtr="0">
            <a:spAutoFit/>
          </a:bodyPr>
          <a:lstStyle/>
          <a:p>
            <a:pPr marL="342900" lvl="0" indent="-342900" algn="just">
              <a:lnSpc>
                <a:spcPct val="107000"/>
              </a:lnSpc>
              <a:spcAft>
                <a:spcPts val="800"/>
              </a:spcAft>
              <a:buFont typeface="+mj-lt"/>
              <a:buAutoNum type="arabicPeriod"/>
              <a:tabLst>
                <a:tab pos="457200" algn="l"/>
              </a:tabLst>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Name two problems (2) people had during the meeting.</a:t>
            </a:r>
            <a:endParaRPr lang="es-CO"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Which of these connection issues do you usually have and how do you solve them? </a:t>
            </a:r>
            <a:endParaRPr lang="es-CO"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What is the appropriate dress code for online meetings? </a:t>
            </a:r>
            <a:endParaRPr lang="es-CO"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US" sz="2400" kern="100" dirty="0">
                <a:effectLst/>
                <a:latin typeface="Arial" panose="020B0604020202020204" pitchFamily="34" charset="0"/>
                <a:ea typeface="Calibri" panose="020F0502020204030204" pitchFamily="34" charset="0"/>
                <a:cs typeface="Times New Roman" panose="02020603050405020304" pitchFamily="18" charset="0"/>
              </a:rPr>
              <a:t>Have you ever said something unprofessional while you were unmuted?</a:t>
            </a:r>
          </a:p>
        </p:txBody>
      </p:sp>
      <p:sp>
        <p:nvSpPr>
          <p:cNvPr id="190" name="Google Shape;190;p29"/>
          <p:cNvSpPr txBox="1"/>
          <p:nvPr/>
        </p:nvSpPr>
        <p:spPr>
          <a:xfrm>
            <a:off x="597743" y="1582210"/>
            <a:ext cx="582031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b="0" i="0" u="none" strike="noStrike" cap="none">
                <a:solidFill>
                  <a:srgbClr val="001059"/>
                </a:solidFill>
                <a:latin typeface="Nunito Sans"/>
                <a:ea typeface="Nunito Sans"/>
                <a:cs typeface="Nunito Sans"/>
                <a:sym typeface="Nunito Sans"/>
              </a:rPr>
              <a:t>Answer the following 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l="35324" r="15146"/>
          <a:stretch/>
        </p:blipFill>
        <p:spPr>
          <a:xfrm>
            <a:off x="-1" y="0"/>
            <a:ext cx="5094715" cy="6858000"/>
          </a:xfrm>
          <a:prstGeom prst="rect">
            <a:avLst/>
          </a:prstGeom>
          <a:noFill/>
          <a:ln>
            <a:noFill/>
          </a:ln>
        </p:spPr>
      </p:pic>
      <p:sp>
        <p:nvSpPr>
          <p:cNvPr id="227" name="Google Shape;227;p32"/>
          <p:cNvSpPr/>
          <p:nvPr/>
        </p:nvSpPr>
        <p:spPr>
          <a:xfrm>
            <a:off x="-1" y="0"/>
            <a:ext cx="5094715" cy="6858000"/>
          </a:xfrm>
          <a:prstGeom prst="rect">
            <a:avLst/>
          </a:prstGeom>
          <a:solidFill>
            <a:srgbClr val="001059">
              <a:alpha val="6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8" name="Google Shape;228;p32"/>
          <p:cNvSpPr/>
          <p:nvPr/>
        </p:nvSpPr>
        <p:spPr>
          <a:xfrm>
            <a:off x="5772927" y="1359834"/>
            <a:ext cx="5320189" cy="635000"/>
          </a:xfrm>
          <a:prstGeom prst="rect">
            <a:avLst/>
          </a:prstGeom>
          <a:solidFill>
            <a:srgbClr val="D2A6FF">
              <a:alpha val="87058"/>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9" name="Google Shape;229;p32"/>
          <p:cNvSpPr txBox="1"/>
          <p:nvPr/>
        </p:nvSpPr>
        <p:spPr>
          <a:xfrm>
            <a:off x="5772927" y="1271579"/>
            <a:ext cx="5187841" cy="76940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dirty="0" err="1">
                <a:ln>
                  <a:noFill/>
                </a:ln>
                <a:solidFill>
                  <a:srgbClr val="001059"/>
                </a:solidFill>
                <a:effectLst/>
                <a:uLnTx/>
                <a:uFillTx/>
                <a:latin typeface="Nunito Sans Black"/>
                <a:ea typeface="Arial"/>
                <a:cs typeface="Arial"/>
                <a:sym typeface="Nunito Sans Black"/>
              </a:rPr>
              <a:t>Useful</a:t>
            </a:r>
            <a:r>
              <a:rPr kumimoji="0" lang="es-CO" sz="4400" b="0" i="0" u="none" strike="noStrike" kern="0" cap="none" spc="0" normalizeH="0" baseline="0" noProof="0" dirty="0">
                <a:ln>
                  <a:noFill/>
                </a:ln>
                <a:solidFill>
                  <a:srgbClr val="001059"/>
                </a:solidFill>
                <a:effectLst/>
                <a:uLnTx/>
                <a:uFillTx/>
                <a:latin typeface="Nunito Sans Black"/>
                <a:ea typeface="Arial"/>
                <a:cs typeface="Arial"/>
                <a:sym typeface="Nunito Sans Black"/>
              </a:rPr>
              <a:t> </a:t>
            </a:r>
            <a:r>
              <a:rPr kumimoji="0" lang="es-CO" sz="4400" b="0" i="0" u="none" strike="noStrike" kern="0" cap="none" spc="0" normalizeH="0" baseline="0" noProof="0" dirty="0" err="1">
                <a:ln>
                  <a:noFill/>
                </a:ln>
                <a:solidFill>
                  <a:srgbClr val="001059"/>
                </a:solidFill>
                <a:effectLst/>
                <a:uLnTx/>
                <a:uFillTx/>
                <a:latin typeface="Nunito Sans Black"/>
                <a:ea typeface="Arial"/>
                <a:cs typeface="Arial"/>
                <a:sym typeface="Nunito Sans Black"/>
              </a:rPr>
              <a:t>vocabulary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230" name="Google Shape;230;p32"/>
          <p:cNvGrpSpPr/>
          <p:nvPr/>
        </p:nvGrpSpPr>
        <p:grpSpPr>
          <a:xfrm>
            <a:off x="601045" y="195198"/>
            <a:ext cx="10989910" cy="770002"/>
            <a:chOff x="626478" y="195198"/>
            <a:chExt cx="10989910" cy="770002"/>
          </a:xfrm>
        </p:grpSpPr>
        <p:pic>
          <p:nvPicPr>
            <p:cNvPr id="231" name="Google Shape;231;p32"/>
            <p:cNvPicPr preferRelativeResize="0"/>
            <p:nvPr/>
          </p:nvPicPr>
          <p:blipFill rotWithShape="1">
            <a:blip r:embed="rId4">
              <a:alphaModFix/>
            </a:blip>
            <a:srcRect/>
            <a:stretch/>
          </p:blipFill>
          <p:spPr>
            <a:xfrm>
              <a:off x="10192397" y="195198"/>
              <a:ext cx="1423991" cy="770002"/>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626478" y="390743"/>
              <a:ext cx="1088022" cy="378913"/>
            </a:xfrm>
            <a:prstGeom prst="rect">
              <a:avLst/>
            </a:prstGeom>
            <a:noFill/>
            <a:ln>
              <a:noFill/>
            </a:ln>
          </p:spPr>
        </p:pic>
      </p:grpSp>
      <p:pic>
        <p:nvPicPr>
          <p:cNvPr id="233" name="Google Shape;233;p32"/>
          <p:cNvPicPr preferRelativeResize="0"/>
          <p:nvPr/>
        </p:nvPicPr>
        <p:blipFill rotWithShape="1">
          <a:blip r:embed="rId6">
            <a:alphaModFix/>
          </a:blip>
          <a:srcRect/>
          <a:stretch/>
        </p:blipFill>
        <p:spPr>
          <a:xfrm>
            <a:off x="518330" y="5353058"/>
            <a:ext cx="2339170" cy="1120852"/>
          </a:xfrm>
          <a:prstGeom prst="rect">
            <a:avLst/>
          </a:prstGeom>
          <a:noFill/>
          <a:ln>
            <a:noFill/>
          </a:ln>
        </p:spPr>
      </p:pic>
      <p:pic>
        <p:nvPicPr>
          <p:cNvPr id="3" name="Imagen 2">
            <a:extLst>
              <a:ext uri="{FF2B5EF4-FFF2-40B4-BE49-F238E27FC236}">
                <a16:creationId xmlns:a16="http://schemas.microsoft.com/office/drawing/2014/main" id="{B1B64EB4-50D1-9175-70C8-5716151912D8}"/>
              </a:ext>
            </a:extLst>
          </p:cNvPr>
          <p:cNvPicPr>
            <a:picLocks noChangeAspect="1"/>
          </p:cNvPicPr>
          <p:nvPr/>
        </p:nvPicPr>
        <p:blipFill rotWithShape="1">
          <a:blip r:embed="rId7"/>
          <a:srcRect l="9555" t="1178" r="14400" b="-478"/>
          <a:stretch/>
        </p:blipFill>
        <p:spPr>
          <a:xfrm>
            <a:off x="5083115" y="2494523"/>
            <a:ext cx="7108885" cy="3003643"/>
          </a:xfrm>
          <a:prstGeom prst="rect">
            <a:avLst/>
          </a:prstGeom>
        </p:spPr>
      </p:pic>
    </p:spTree>
    <p:extLst>
      <p:ext uri="{BB962C8B-B14F-4D97-AF65-F5344CB8AC3E}">
        <p14:creationId xmlns:p14="http://schemas.microsoft.com/office/powerpoint/2010/main" val="59184267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1092</TotalTime>
  <Words>1535</Words>
  <Application>Microsoft Office PowerPoint</Application>
  <PresentationFormat>Panorámica</PresentationFormat>
  <Paragraphs>159</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Open Sans</vt:lpstr>
      <vt:lpstr>Calibri</vt:lpstr>
      <vt:lpstr>Nunito Sans Black</vt:lpstr>
      <vt:lpstr>Nunito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Carolina Gomez Melendez</cp:lastModifiedBy>
  <cp:revision>20</cp:revision>
  <dcterms:created xsi:type="dcterms:W3CDTF">2023-12-20T20:41:55Z</dcterms:created>
  <dcterms:modified xsi:type="dcterms:W3CDTF">2024-05-29T01:02:26Z</dcterms:modified>
</cp:coreProperties>
</file>